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7" roundtripDataSignature="AMtx7mhrDNKSx+3cCwLMtfFMbz94/vqD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Ileana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15836cb10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15836cb10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Anwar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15836cb1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15836cb1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a:t>
            </a:r>
            <a:endParaRPr/>
          </a:p>
          <a:p>
            <a:pPr indent="0" lvl="0" marL="0" rtl="0" algn="l">
              <a:spcBef>
                <a:spcPts val="0"/>
              </a:spcBef>
              <a:spcAft>
                <a:spcPts val="0"/>
              </a:spcAft>
              <a:buNone/>
            </a:pPr>
            <a:r>
              <a:rPr lang="en"/>
              <a:t>This is our detailed design hardware schematic. We see that we have 5 components in total. </a:t>
            </a:r>
            <a:endParaRPr/>
          </a:p>
          <a:p>
            <a:pPr indent="0" lvl="0" marL="0" rtl="0" algn="l">
              <a:spcBef>
                <a:spcPts val="0"/>
              </a:spcBef>
              <a:spcAft>
                <a:spcPts val="0"/>
              </a:spcAft>
              <a:buNone/>
            </a:pPr>
            <a:r>
              <a:rPr lang="en"/>
              <a:t>Led is connected to D6 on our Node mcu</a:t>
            </a:r>
            <a:endParaRPr/>
          </a:p>
          <a:p>
            <a:pPr indent="0" lvl="0" marL="0" rtl="0" algn="l">
              <a:spcBef>
                <a:spcPts val="0"/>
              </a:spcBef>
              <a:spcAft>
                <a:spcPts val="0"/>
              </a:spcAft>
              <a:buNone/>
            </a:pPr>
            <a:r>
              <a:rPr lang="en"/>
              <a:t>Our relay module is connected to d8</a:t>
            </a:r>
            <a:endParaRPr/>
          </a:p>
          <a:p>
            <a:pPr indent="0" lvl="0" marL="0" rtl="0" algn="l">
              <a:spcBef>
                <a:spcPts val="0"/>
              </a:spcBef>
              <a:spcAft>
                <a:spcPts val="0"/>
              </a:spcAft>
              <a:buNone/>
            </a:pPr>
            <a:r>
              <a:rPr lang="en"/>
              <a:t>Hall effect </a:t>
            </a:r>
            <a:r>
              <a:rPr lang="en"/>
              <a:t>sensor</a:t>
            </a:r>
            <a:r>
              <a:rPr lang="en"/>
              <a:t> is connected to d7</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15836cb10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15836cb10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Anwar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1a0e2637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1a0e2637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15836cb10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15836cb10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Anwar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1a0e2637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1a0e2637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Anwar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Luis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15836cb10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15836cb10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a:t>
            </a:r>
            <a:endParaRPr/>
          </a:p>
          <a:p>
            <a:pPr indent="0" lvl="0" marL="0" rtl="0" algn="l">
              <a:spcBef>
                <a:spcPts val="0"/>
              </a:spcBef>
              <a:spcAft>
                <a:spcPts val="0"/>
              </a:spcAft>
              <a:buNone/>
            </a:pPr>
            <a:r>
              <a:rPr lang="en"/>
              <a:t>Here is our actual </a:t>
            </a:r>
            <a:r>
              <a:rPr lang="en"/>
              <a:t>adjusted</a:t>
            </a:r>
            <a:r>
              <a:rPr lang="en"/>
              <a:t> time spent on each section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1a0e263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1a0e263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15836cb10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15836cb10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Ileana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15836cb10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15836cb10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Anwar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18c001c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18c001c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2adbf6e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22adbf6e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15836cb10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15836cb10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Ileana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15836cb1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15836cb1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Ileana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1a0e2637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1a0e2637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Ileana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15836cb1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15836cb1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a:t>
            </a:r>
            <a:endParaRPr/>
          </a:p>
          <a:p>
            <a:pPr indent="-298450" lvl="0" marL="457200" rtl="0" algn="l">
              <a:spcBef>
                <a:spcPts val="0"/>
              </a:spcBef>
              <a:spcAft>
                <a:spcPts val="0"/>
              </a:spcAft>
              <a:buSzPts val="1100"/>
              <a:buChar char="-"/>
            </a:pPr>
            <a:r>
              <a:rPr lang="en"/>
              <a:t>Html and cascading sheets a bit of javascript</a:t>
            </a:r>
            <a:endParaRPr/>
          </a:p>
          <a:p>
            <a:pPr indent="-298450" lvl="0" marL="457200" rtl="0" algn="l">
              <a:spcBef>
                <a:spcPts val="0"/>
              </a:spcBef>
              <a:spcAft>
                <a:spcPts val="0"/>
              </a:spcAft>
              <a:buSzPts val="1100"/>
              <a:buChar char="-"/>
            </a:pPr>
            <a:r>
              <a:rPr lang="en"/>
              <a:t>We are using php script which stands for hypertext preprocessor</a:t>
            </a:r>
            <a:endParaRPr/>
          </a:p>
          <a:p>
            <a:pPr indent="-298450" lvl="0" marL="457200" rtl="0" algn="l">
              <a:spcBef>
                <a:spcPts val="0"/>
              </a:spcBef>
              <a:spcAft>
                <a:spcPts val="0"/>
              </a:spcAft>
              <a:buSzPts val="1100"/>
              <a:buChar char="-"/>
            </a:pPr>
            <a:r>
              <a:rPr lang="en"/>
              <a:t>Php is a server </a:t>
            </a:r>
            <a:r>
              <a:rPr lang="en"/>
              <a:t>side</a:t>
            </a:r>
            <a:r>
              <a:rPr lang="en"/>
              <a:t> scripting language which is used to develop dynamic applications.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15836cb1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15836cb1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a:t>
            </a:r>
            <a:endParaRPr/>
          </a:p>
          <a:p>
            <a:pPr indent="-298450" lvl="0" marL="457200" rtl="0" algn="l">
              <a:spcBef>
                <a:spcPts val="0"/>
              </a:spcBef>
              <a:spcAft>
                <a:spcPts val="0"/>
              </a:spcAft>
              <a:buSzPts val="1100"/>
              <a:buChar char="-"/>
            </a:pPr>
            <a:r>
              <a:rPr lang="en"/>
              <a:t>Our system alternatives are arduino, the </a:t>
            </a:r>
            <a:r>
              <a:rPr lang="en"/>
              <a:t>raspberry</a:t>
            </a:r>
            <a:r>
              <a:rPr lang="en"/>
              <a:t> pi, and the nodeMCU. All these three microcontroller satisfied our needs so it really came down do the cost </a:t>
            </a:r>
            <a:r>
              <a:rPr lang="en"/>
              <a:t>efficiency</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1a0e263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1a0e263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Anwar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15836cb1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15836cb1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Awnar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3"/>
          <p:cNvSpPr/>
          <p:nvPr/>
        </p:nvSpPr>
        <p:spPr>
          <a:xfrm rot="5400000">
            <a:off x="7500300" y="505"/>
            <a:ext cx="1643700" cy="1643700"/>
          </a:xfrm>
          <a:prstGeom prst="diagStripe">
            <a:avLst>
              <a:gd fmla="val 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3"/>
          <p:cNvGrpSpPr/>
          <p:nvPr/>
        </p:nvGrpSpPr>
        <p:grpSpPr>
          <a:xfrm>
            <a:off x="0" y="490"/>
            <a:ext cx="5153705" cy="5134399"/>
            <a:chOff x="0" y="75"/>
            <a:chExt cx="5153705" cy="5152950"/>
          </a:xfrm>
        </p:grpSpPr>
        <p:sp>
          <p:nvSpPr>
            <p:cNvPr id="12" name="Google Shape;12;p23"/>
            <p:cNvSpPr/>
            <p:nvPr/>
          </p:nvSpPr>
          <p:spPr>
            <a:xfrm rot="-5400000">
              <a:off x="455" y="-225"/>
              <a:ext cx="5152800" cy="5153700"/>
            </a:xfrm>
            <a:prstGeom prst="diagStripe">
              <a:avLst>
                <a:gd fmla="val 5000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3"/>
            <p:cNvSpPr/>
            <p:nvPr/>
          </p:nvSpPr>
          <p:spPr>
            <a:xfrm rot="-5400000">
              <a:off x="150" y="1145825"/>
              <a:ext cx="3996600" cy="3996900"/>
            </a:xfrm>
            <a:prstGeom prst="diagStripe">
              <a:avLst>
                <a:gd fmla="val 58774"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3"/>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3"/>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3"/>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23"/>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32"/>
          <p:cNvGrpSpPr/>
          <p:nvPr/>
        </p:nvGrpSpPr>
        <p:grpSpPr>
          <a:xfrm>
            <a:off x="4406400" y="0"/>
            <a:ext cx="4737600" cy="5143065"/>
            <a:chOff x="4406400" y="0"/>
            <a:chExt cx="4737600" cy="5143065"/>
          </a:xfrm>
        </p:grpSpPr>
        <p:sp>
          <p:nvSpPr>
            <p:cNvPr id="107" name="Google Shape;107;p32"/>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2"/>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2"/>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2"/>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2"/>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2"/>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2"/>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2"/>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2"/>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2"/>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2"/>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2"/>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2"/>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2"/>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2"/>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2"/>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32"/>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32"/>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grpSp>
        <p:nvGrpSpPr>
          <p:cNvPr id="20" name="Google Shape;20;p24"/>
          <p:cNvGrpSpPr/>
          <p:nvPr/>
        </p:nvGrpSpPr>
        <p:grpSpPr>
          <a:xfrm>
            <a:off x="0" y="381001"/>
            <a:ext cx="1037850" cy="1016288"/>
            <a:chOff x="0" y="381001"/>
            <a:chExt cx="1037850" cy="1016288"/>
          </a:xfrm>
        </p:grpSpPr>
        <p:sp>
          <p:nvSpPr>
            <p:cNvPr id="21" name="Google Shape;21;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2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 name="Google Shape;2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grpSp>
        <p:nvGrpSpPr>
          <p:cNvPr id="27" name="Google Shape;27;p25"/>
          <p:cNvGrpSpPr/>
          <p:nvPr/>
        </p:nvGrpSpPr>
        <p:grpSpPr>
          <a:xfrm>
            <a:off x="4406400" y="0"/>
            <a:ext cx="4737600" cy="5143065"/>
            <a:chOff x="4406400" y="0"/>
            <a:chExt cx="4737600" cy="5143065"/>
          </a:xfrm>
        </p:grpSpPr>
        <p:sp>
          <p:nvSpPr>
            <p:cNvPr id="28" name="Google Shape;28;p25"/>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5"/>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5"/>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5"/>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5"/>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5"/>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5"/>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5"/>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5"/>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5"/>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5"/>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5"/>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5"/>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5"/>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5"/>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5"/>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25"/>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26"/>
          <p:cNvGrpSpPr/>
          <p:nvPr/>
        </p:nvGrpSpPr>
        <p:grpSpPr>
          <a:xfrm>
            <a:off x="0" y="381001"/>
            <a:ext cx="1037850" cy="1016288"/>
            <a:chOff x="0" y="381001"/>
            <a:chExt cx="1037850" cy="1016288"/>
          </a:xfrm>
        </p:grpSpPr>
        <p:sp>
          <p:nvSpPr>
            <p:cNvPr id="50" name="Google Shape;50;p2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26"/>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26"/>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27"/>
          <p:cNvGrpSpPr/>
          <p:nvPr/>
        </p:nvGrpSpPr>
        <p:grpSpPr>
          <a:xfrm>
            <a:off x="0" y="381001"/>
            <a:ext cx="1037850" cy="1016288"/>
            <a:chOff x="0" y="381001"/>
            <a:chExt cx="1037850" cy="1016288"/>
          </a:xfrm>
        </p:grpSpPr>
        <p:sp>
          <p:nvSpPr>
            <p:cNvPr id="58" name="Google Shape;58;p2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28"/>
          <p:cNvGrpSpPr/>
          <p:nvPr/>
        </p:nvGrpSpPr>
        <p:grpSpPr>
          <a:xfrm>
            <a:off x="0" y="381001"/>
            <a:ext cx="1037850" cy="1016288"/>
            <a:chOff x="0" y="381001"/>
            <a:chExt cx="1037850" cy="1016288"/>
          </a:xfrm>
        </p:grpSpPr>
        <p:sp>
          <p:nvSpPr>
            <p:cNvPr id="64" name="Google Shape;64;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28"/>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28"/>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8" name="Google Shape;6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29"/>
          <p:cNvGrpSpPr/>
          <p:nvPr/>
        </p:nvGrpSpPr>
        <p:grpSpPr>
          <a:xfrm>
            <a:off x="4406400" y="0"/>
            <a:ext cx="4737600" cy="5143500"/>
            <a:chOff x="4406400" y="0"/>
            <a:chExt cx="4737600" cy="5143500"/>
          </a:xfrm>
        </p:grpSpPr>
        <p:sp>
          <p:nvSpPr>
            <p:cNvPr id="71" name="Google Shape;71;p29"/>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9"/>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9"/>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9"/>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9"/>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9"/>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9"/>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9"/>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9"/>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9"/>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9"/>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9"/>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9"/>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9"/>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9"/>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9"/>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9"/>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9"/>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29"/>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30"/>
          <p:cNvGrpSpPr/>
          <p:nvPr/>
        </p:nvGrpSpPr>
        <p:grpSpPr>
          <a:xfrm>
            <a:off x="0" y="381001"/>
            <a:ext cx="1037850" cy="1016288"/>
            <a:chOff x="0" y="381001"/>
            <a:chExt cx="1037850" cy="1016288"/>
          </a:xfrm>
        </p:grpSpPr>
        <p:sp>
          <p:nvSpPr>
            <p:cNvPr id="93" name="Google Shape;93;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30"/>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30"/>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30"/>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31"/>
          <p:cNvGrpSpPr/>
          <p:nvPr/>
        </p:nvGrpSpPr>
        <p:grpSpPr>
          <a:xfrm>
            <a:off x="0" y="4128572"/>
            <a:ext cx="698925" cy="684657"/>
            <a:chOff x="0" y="3785672"/>
            <a:chExt cx="698925" cy="684657"/>
          </a:xfrm>
        </p:grpSpPr>
        <p:sp>
          <p:nvSpPr>
            <p:cNvPr id="101" name="Google Shape;101;p31"/>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1"/>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31"/>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4" name="Google Shape;10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png"/><Relationship Id="rId10" Type="http://schemas.openxmlformats.org/officeDocument/2006/relationships/image" Target="../media/image9.png"/><Relationship Id="rId9"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drive.google.com/file/d/136ix2sWTHwq9u6THi-EmA726dLqIBuCB/view" TargetMode="Externa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rive.google.com/file/d/1GZ-WGpcQekDlUJ5odbOQAOYytS7lYvG0/view" TargetMode="Externa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Internet Enabled Garage Door Opener (</a:t>
            </a:r>
            <a:r>
              <a:rPr lang="en"/>
              <a:t>Nodemcu</a:t>
            </a:r>
            <a:r>
              <a:rPr lang="en"/>
              <a:t> ESP8266)</a:t>
            </a:r>
            <a:endParaRPr/>
          </a:p>
        </p:txBody>
      </p:sp>
      <p:sp>
        <p:nvSpPr>
          <p:cNvPr id="135" name="Google Shape;135;p1"/>
          <p:cNvSpPr txBox="1"/>
          <p:nvPr>
            <p:ph idx="1" type="subTitle"/>
          </p:nvPr>
        </p:nvSpPr>
        <p:spPr>
          <a:xfrm>
            <a:off x="4572000" y="3706925"/>
            <a:ext cx="3982800" cy="724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300"/>
              <a:buNone/>
            </a:pPr>
            <a:r>
              <a:rPr lang="en"/>
              <a:t>By: Anwar Ibrahim</a:t>
            </a:r>
            <a:endParaRPr/>
          </a:p>
          <a:p>
            <a:pPr indent="0" lvl="0" marL="0" rtl="0" algn="l">
              <a:lnSpc>
                <a:spcPct val="100000"/>
              </a:lnSpc>
              <a:spcBef>
                <a:spcPts val="0"/>
              </a:spcBef>
              <a:spcAft>
                <a:spcPts val="0"/>
              </a:spcAft>
              <a:buSzPts val="1300"/>
              <a:buNone/>
            </a:pPr>
            <a:r>
              <a:rPr lang="en"/>
              <a:t>        Luis Garcia</a:t>
            </a:r>
            <a:endParaRPr/>
          </a:p>
          <a:p>
            <a:pPr indent="0" lvl="0" marL="0" rtl="0" algn="l">
              <a:lnSpc>
                <a:spcPct val="100000"/>
              </a:lnSpc>
              <a:spcBef>
                <a:spcPts val="0"/>
              </a:spcBef>
              <a:spcAft>
                <a:spcPts val="0"/>
              </a:spcAft>
              <a:buSzPts val="1300"/>
              <a:buNone/>
            </a:pPr>
            <a:r>
              <a:rPr lang="en"/>
              <a:t>        Ileana Lopez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415836cb10_3_1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Detailed Design (Software Interaction with Garage Door)</a:t>
            </a:r>
            <a:endParaRPr/>
          </a:p>
        </p:txBody>
      </p:sp>
      <p:sp>
        <p:nvSpPr>
          <p:cNvPr id="198" name="Google Shape;198;g2415836cb10_3_10"/>
          <p:cNvSpPr txBox="1"/>
          <p:nvPr>
            <p:ph idx="1" type="body"/>
          </p:nvPr>
        </p:nvSpPr>
        <p:spPr>
          <a:xfrm>
            <a:off x="727125" y="1307850"/>
            <a:ext cx="3053700" cy="35850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NodeMCU connects to wifi sends http get and post requests to the web server</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Web Server connects to database and button status set to 1 when button is pressed which NodeMCU retrieves via </a:t>
            </a:r>
            <a:r>
              <a:rPr lang="en">
                <a:latin typeface="Montserrat"/>
                <a:ea typeface="Montserrat"/>
                <a:cs typeface="Montserrat"/>
                <a:sym typeface="Montserrat"/>
              </a:rPr>
              <a:t>httpGet Request</a:t>
            </a:r>
            <a:r>
              <a:rPr lang="en">
                <a:latin typeface="Montserrat"/>
                <a:ea typeface="Montserrat"/>
                <a:cs typeface="Montserrat"/>
                <a:sym typeface="Montserrat"/>
              </a:rPr>
              <a:t> to trigger garage</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Button status is reset after garage opens/closes via httpPost Request, database value updated</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Web server retrieves hall effect sensor data via http Post Request and stores in container to determine what status of the garage is shown</a:t>
            </a:r>
            <a:endParaRPr>
              <a:latin typeface="Montserrat"/>
              <a:ea typeface="Montserrat"/>
              <a:cs typeface="Montserrat"/>
              <a:sym typeface="Montserrat"/>
            </a:endParaRPr>
          </a:p>
        </p:txBody>
      </p:sp>
      <p:pic>
        <p:nvPicPr>
          <p:cNvPr id="199" name="Google Shape;199;g2415836cb10_3_10"/>
          <p:cNvPicPr preferRelativeResize="0"/>
          <p:nvPr/>
        </p:nvPicPr>
        <p:blipFill>
          <a:blip r:embed="rId3">
            <a:alphaModFix/>
          </a:blip>
          <a:stretch>
            <a:fillRect/>
          </a:stretch>
        </p:blipFill>
        <p:spPr>
          <a:xfrm>
            <a:off x="3965663" y="951375"/>
            <a:ext cx="5259838" cy="394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415836cb10_0_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Detailed Design (Hardware)</a:t>
            </a:r>
            <a:endParaRPr/>
          </a:p>
        </p:txBody>
      </p:sp>
      <p:sp>
        <p:nvSpPr>
          <p:cNvPr id="205" name="Google Shape;205;g2415836cb10_0_18"/>
          <p:cNvSpPr txBox="1"/>
          <p:nvPr>
            <p:ph idx="1" type="body"/>
          </p:nvPr>
        </p:nvSpPr>
        <p:spPr>
          <a:xfrm>
            <a:off x="1165075" y="1068475"/>
            <a:ext cx="2585100" cy="3773700"/>
          </a:xfrm>
          <a:prstGeom prst="rect">
            <a:avLst/>
          </a:prstGeom>
        </p:spPr>
        <p:txBody>
          <a:bodyPr anchorCtr="0" anchor="t" bIns="91425" lIns="91425" spcFirstLastPara="1" rIns="91425" wrap="square" tIns="91425">
            <a:normAutofit fontScale="85000" lnSpcReduction="10000"/>
          </a:bodyPr>
          <a:lstStyle/>
          <a:p>
            <a:pPr indent="-298767" lvl="0" marL="457200" rtl="0" algn="l">
              <a:spcBef>
                <a:spcPts val="0"/>
              </a:spcBef>
              <a:spcAft>
                <a:spcPts val="0"/>
              </a:spcAft>
              <a:buSzPct val="100000"/>
              <a:buFont typeface="Montserrat"/>
              <a:buChar char="●"/>
            </a:pPr>
            <a:r>
              <a:rPr lang="en">
                <a:latin typeface="Montserrat"/>
                <a:ea typeface="Montserrat"/>
                <a:cs typeface="Montserrat"/>
                <a:sym typeface="Montserrat"/>
              </a:rPr>
              <a:t>NodeMCU uses the relay module to control the garage lifter via NC configuration</a:t>
            </a:r>
            <a:endParaRPr>
              <a:latin typeface="Montserrat"/>
              <a:ea typeface="Montserrat"/>
              <a:cs typeface="Montserrat"/>
              <a:sym typeface="Montserrat"/>
            </a:endParaRPr>
          </a:p>
          <a:p>
            <a:pPr indent="-298767" lvl="0" marL="457200" rtl="0" algn="l">
              <a:spcBef>
                <a:spcPts val="0"/>
              </a:spcBef>
              <a:spcAft>
                <a:spcPts val="0"/>
              </a:spcAft>
              <a:buSzPct val="100000"/>
              <a:buFont typeface="Montserrat"/>
              <a:buChar char="●"/>
            </a:pPr>
            <a:r>
              <a:rPr lang="en">
                <a:latin typeface="Montserrat"/>
                <a:ea typeface="Montserrat"/>
                <a:cs typeface="Montserrat"/>
                <a:sym typeface="Montserrat"/>
              </a:rPr>
              <a:t>The relay </a:t>
            </a:r>
            <a:r>
              <a:rPr lang="en">
                <a:latin typeface="Montserrat"/>
                <a:ea typeface="Montserrat"/>
                <a:cs typeface="Montserrat"/>
                <a:sym typeface="Montserrat"/>
              </a:rPr>
              <a:t>module</a:t>
            </a:r>
            <a:r>
              <a:rPr lang="en">
                <a:latin typeface="Montserrat"/>
                <a:ea typeface="Montserrat"/>
                <a:cs typeface="Montserrat"/>
                <a:sym typeface="Montserrat"/>
              </a:rPr>
              <a:t> is connected to the garage lifter by removing wires connected to physical default garage button, and uses NC and COM Pins</a:t>
            </a:r>
            <a:endParaRPr>
              <a:latin typeface="Montserrat"/>
              <a:ea typeface="Montserrat"/>
              <a:cs typeface="Montserrat"/>
              <a:sym typeface="Montserrat"/>
            </a:endParaRPr>
          </a:p>
          <a:p>
            <a:pPr indent="-298767" lvl="0" marL="457200" rtl="0" algn="l">
              <a:spcBef>
                <a:spcPts val="0"/>
              </a:spcBef>
              <a:spcAft>
                <a:spcPts val="0"/>
              </a:spcAft>
              <a:buSzPct val="100000"/>
              <a:buFont typeface="Montserrat"/>
              <a:buChar char="●"/>
            </a:pPr>
            <a:r>
              <a:rPr lang="en">
                <a:latin typeface="Montserrat"/>
                <a:ea typeface="Montserrat"/>
                <a:cs typeface="Montserrat"/>
                <a:sym typeface="Montserrat"/>
              </a:rPr>
              <a:t>Hall effect sensor is used for status of the garage and placed near magnet that is near the garage belt</a:t>
            </a:r>
            <a:endParaRPr>
              <a:latin typeface="Montserrat"/>
              <a:ea typeface="Montserrat"/>
              <a:cs typeface="Montserrat"/>
              <a:sym typeface="Montserrat"/>
            </a:endParaRPr>
          </a:p>
          <a:p>
            <a:pPr indent="-298767" lvl="0" marL="457200" rtl="0" algn="l">
              <a:spcBef>
                <a:spcPts val="0"/>
              </a:spcBef>
              <a:spcAft>
                <a:spcPts val="0"/>
              </a:spcAft>
              <a:buSzPct val="100000"/>
              <a:buFont typeface="Montserrat"/>
              <a:buChar char="●"/>
            </a:pPr>
            <a:r>
              <a:rPr lang="en">
                <a:latin typeface="Montserrat"/>
                <a:ea typeface="Montserrat"/>
                <a:cs typeface="Montserrat"/>
                <a:sym typeface="Montserrat"/>
              </a:rPr>
              <a:t>Led is used in the circuit for testing purposes and turns on </a:t>
            </a:r>
            <a:r>
              <a:rPr lang="en">
                <a:latin typeface="Montserrat"/>
                <a:ea typeface="Montserrat"/>
                <a:cs typeface="Montserrat"/>
                <a:sym typeface="Montserrat"/>
              </a:rPr>
              <a:t>briefly</a:t>
            </a:r>
            <a:r>
              <a:rPr lang="en">
                <a:latin typeface="Montserrat"/>
                <a:ea typeface="Montserrat"/>
                <a:cs typeface="Montserrat"/>
                <a:sym typeface="Montserrat"/>
              </a:rPr>
              <a:t> when button is pressed</a:t>
            </a:r>
            <a:endParaRPr>
              <a:latin typeface="Montserrat"/>
              <a:ea typeface="Montserrat"/>
              <a:cs typeface="Montserrat"/>
              <a:sym typeface="Montserrat"/>
            </a:endParaRPr>
          </a:p>
          <a:p>
            <a:pPr indent="0" lvl="0" marL="457200" rtl="0" algn="l">
              <a:spcBef>
                <a:spcPts val="0"/>
              </a:spcBef>
              <a:spcAft>
                <a:spcPts val="0"/>
              </a:spcAft>
              <a:buNone/>
            </a:pPr>
            <a:r>
              <a:t/>
            </a:r>
            <a:endParaRPr/>
          </a:p>
        </p:txBody>
      </p:sp>
      <p:pic>
        <p:nvPicPr>
          <p:cNvPr id="206" name="Google Shape;206;g2415836cb10_0_18"/>
          <p:cNvPicPr preferRelativeResize="0"/>
          <p:nvPr/>
        </p:nvPicPr>
        <p:blipFill>
          <a:blip r:embed="rId3">
            <a:alphaModFix/>
          </a:blip>
          <a:stretch>
            <a:fillRect/>
          </a:stretch>
        </p:blipFill>
        <p:spPr>
          <a:xfrm>
            <a:off x="4037026" y="916550"/>
            <a:ext cx="4615400" cy="4053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415836cb10_3_15"/>
          <p:cNvSpPr txBox="1"/>
          <p:nvPr>
            <p:ph type="title"/>
          </p:nvPr>
        </p:nvSpPr>
        <p:spPr>
          <a:xfrm>
            <a:off x="1232475" y="3793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Test Plan (Website Only) </a:t>
            </a:r>
            <a:endParaRPr/>
          </a:p>
        </p:txBody>
      </p:sp>
      <p:sp>
        <p:nvSpPr>
          <p:cNvPr id="212" name="Google Shape;212;g2415836cb10_3_15"/>
          <p:cNvSpPr txBox="1"/>
          <p:nvPr>
            <p:ph idx="1" type="body"/>
          </p:nvPr>
        </p:nvSpPr>
        <p:spPr>
          <a:xfrm>
            <a:off x="5282700" y="1062225"/>
            <a:ext cx="3053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Procedure: </a:t>
            </a:r>
            <a:endParaRPr sz="1100">
              <a:latin typeface="Montserrat"/>
              <a:ea typeface="Montserrat"/>
              <a:cs typeface="Montserrat"/>
              <a:sym typeface="Montserrat"/>
            </a:endParaRPr>
          </a:p>
          <a:p>
            <a:pPr indent="-298450" lvl="0" marL="457200" rtl="0" algn="l">
              <a:lnSpc>
                <a:spcPct val="150000"/>
              </a:lnSpc>
              <a:spcBef>
                <a:spcPts val="0"/>
              </a:spcBef>
              <a:spcAft>
                <a:spcPts val="0"/>
              </a:spcAft>
              <a:buSzPts val="1100"/>
              <a:buFont typeface="Montserrat"/>
              <a:buChar char="●"/>
            </a:pPr>
            <a:r>
              <a:rPr lang="en" sz="1100">
                <a:latin typeface="Montserrat"/>
                <a:ea typeface="Montserrat"/>
                <a:cs typeface="Montserrat"/>
                <a:sym typeface="Montserrat"/>
              </a:rPr>
              <a:t>Use web address created with web hosting service and see if login page is loaded</a:t>
            </a:r>
            <a:endParaRPr sz="1100">
              <a:latin typeface="Montserrat"/>
              <a:ea typeface="Montserrat"/>
              <a:cs typeface="Montserrat"/>
              <a:sym typeface="Montserrat"/>
            </a:endParaRPr>
          </a:p>
          <a:p>
            <a:pPr indent="-298450" lvl="0" marL="457200" rtl="0" algn="l">
              <a:lnSpc>
                <a:spcPct val="150000"/>
              </a:lnSpc>
              <a:spcBef>
                <a:spcPts val="0"/>
              </a:spcBef>
              <a:spcAft>
                <a:spcPts val="0"/>
              </a:spcAft>
              <a:buSzPts val="1100"/>
              <a:buFont typeface="Montserrat"/>
              <a:buChar char="●"/>
            </a:pPr>
            <a:r>
              <a:rPr lang="en" sz="1100">
                <a:latin typeface="Montserrat"/>
                <a:ea typeface="Montserrat"/>
                <a:cs typeface="Montserrat"/>
                <a:sym typeface="Montserrat"/>
              </a:rPr>
              <a:t>Login to website with at least 3 different users saved in the database</a:t>
            </a:r>
            <a:endParaRPr sz="1100">
              <a:latin typeface="Montserrat"/>
              <a:ea typeface="Montserrat"/>
              <a:cs typeface="Montserrat"/>
              <a:sym typeface="Montserrat"/>
            </a:endParaRPr>
          </a:p>
          <a:p>
            <a:pPr indent="-298450" lvl="0" marL="457200" rtl="0" algn="l">
              <a:lnSpc>
                <a:spcPct val="150000"/>
              </a:lnSpc>
              <a:spcBef>
                <a:spcPts val="0"/>
              </a:spcBef>
              <a:spcAft>
                <a:spcPts val="0"/>
              </a:spcAft>
              <a:buSzPts val="1100"/>
              <a:buFont typeface="Montserrat"/>
              <a:buChar char="●"/>
            </a:pPr>
            <a:r>
              <a:rPr lang="en" sz="1100">
                <a:latin typeface="Montserrat"/>
                <a:ea typeface="Montserrat"/>
                <a:cs typeface="Montserrat"/>
                <a:sym typeface="Montserrat"/>
              </a:rPr>
              <a:t>Login to website with invalid user_name or password, need both inputted in textbox</a:t>
            </a:r>
            <a:endParaRPr sz="1100">
              <a:latin typeface="Montserrat"/>
              <a:ea typeface="Montserrat"/>
              <a:cs typeface="Montserrat"/>
              <a:sym typeface="Montserrat"/>
            </a:endParaRPr>
          </a:p>
          <a:p>
            <a:pPr indent="-298450" lvl="0" marL="457200" rtl="0" algn="l">
              <a:lnSpc>
                <a:spcPct val="150000"/>
              </a:lnSpc>
              <a:spcBef>
                <a:spcPts val="0"/>
              </a:spcBef>
              <a:spcAft>
                <a:spcPts val="0"/>
              </a:spcAft>
              <a:buSzPts val="1100"/>
              <a:buFont typeface="Montserrat"/>
              <a:buChar char="●"/>
            </a:pPr>
            <a:r>
              <a:rPr lang="en" sz="1100">
                <a:latin typeface="Montserrat"/>
                <a:ea typeface="Montserrat"/>
                <a:cs typeface="Montserrat"/>
                <a:sym typeface="Montserrat"/>
              </a:rPr>
              <a:t>Login to website with no user_name entered</a:t>
            </a:r>
            <a:endParaRPr sz="1100">
              <a:latin typeface="Montserrat"/>
              <a:ea typeface="Montserrat"/>
              <a:cs typeface="Montserrat"/>
              <a:sym typeface="Montserrat"/>
            </a:endParaRPr>
          </a:p>
          <a:p>
            <a:pPr indent="-298450" lvl="0" marL="457200" rtl="0" algn="l">
              <a:lnSpc>
                <a:spcPct val="150000"/>
              </a:lnSpc>
              <a:spcBef>
                <a:spcPts val="0"/>
              </a:spcBef>
              <a:spcAft>
                <a:spcPts val="0"/>
              </a:spcAft>
              <a:buSzPts val="1100"/>
              <a:buFont typeface="Montserrat"/>
              <a:buChar char="●"/>
            </a:pPr>
            <a:r>
              <a:rPr lang="en" sz="1100">
                <a:latin typeface="Montserrat"/>
                <a:ea typeface="Montserrat"/>
                <a:cs typeface="Montserrat"/>
                <a:sym typeface="Montserrat"/>
              </a:rPr>
              <a:t>Login to website with no password entered</a:t>
            </a:r>
            <a:endParaRPr sz="1100">
              <a:latin typeface="Montserrat"/>
              <a:ea typeface="Montserrat"/>
              <a:cs typeface="Montserrat"/>
              <a:sym typeface="Montserrat"/>
            </a:endParaRPr>
          </a:p>
          <a:p>
            <a:pPr indent="-298450" lvl="0" marL="457200" rtl="0" algn="l">
              <a:lnSpc>
                <a:spcPct val="150000"/>
              </a:lnSpc>
              <a:spcBef>
                <a:spcPts val="0"/>
              </a:spcBef>
              <a:spcAft>
                <a:spcPts val="0"/>
              </a:spcAft>
              <a:buSzPts val="1100"/>
              <a:buFont typeface="Montserrat"/>
              <a:buChar char="●"/>
            </a:pPr>
            <a:r>
              <a:rPr lang="en" sz="1100">
                <a:latin typeface="Montserrat"/>
                <a:ea typeface="Montserrat"/>
                <a:cs typeface="Montserrat"/>
                <a:sym typeface="Montserrat"/>
              </a:rPr>
              <a:t>Login with existing user saved in database</a:t>
            </a:r>
            <a:endParaRPr sz="1100">
              <a:latin typeface="Montserrat"/>
              <a:ea typeface="Montserrat"/>
              <a:cs typeface="Montserrat"/>
              <a:sym typeface="Montserrat"/>
            </a:endParaRPr>
          </a:p>
          <a:p>
            <a:pPr indent="0" lvl="0" marL="0" rtl="0" algn="l">
              <a:spcBef>
                <a:spcPts val="0"/>
              </a:spcBef>
              <a:spcAft>
                <a:spcPts val="0"/>
              </a:spcAft>
              <a:buNone/>
            </a:pPr>
            <a:r>
              <a:t/>
            </a:r>
            <a:endParaRPr/>
          </a:p>
        </p:txBody>
      </p:sp>
      <p:sp>
        <p:nvSpPr>
          <p:cNvPr id="213" name="Google Shape;213;g2415836cb10_3_15"/>
          <p:cNvSpPr txBox="1"/>
          <p:nvPr>
            <p:ph idx="1" type="body"/>
          </p:nvPr>
        </p:nvSpPr>
        <p:spPr>
          <a:xfrm>
            <a:off x="1424375" y="1148925"/>
            <a:ext cx="30537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Montserrat"/>
                <a:ea typeface="Montserrat"/>
                <a:cs typeface="Montserrat"/>
                <a:sym typeface="Montserrat"/>
              </a:rPr>
              <a:t>Equipment List:</a:t>
            </a:r>
            <a:endParaRPr>
              <a:latin typeface="Montserrat"/>
              <a:ea typeface="Montserrat"/>
              <a:cs typeface="Montserrat"/>
              <a:sym typeface="Montserrat"/>
            </a:endParaRPr>
          </a:p>
          <a:p>
            <a:pPr indent="-298450" lvl="0" marL="457200" rtl="0" algn="l">
              <a:lnSpc>
                <a:spcPct val="150000"/>
              </a:lnSpc>
              <a:spcBef>
                <a:spcPts val="0"/>
              </a:spcBef>
              <a:spcAft>
                <a:spcPts val="0"/>
              </a:spcAft>
              <a:buSzPts val="1100"/>
              <a:buFont typeface="Montserrat"/>
              <a:buChar char="●"/>
            </a:pPr>
            <a:r>
              <a:rPr lang="en" sz="1100">
                <a:latin typeface="Montserrat"/>
                <a:ea typeface="Montserrat"/>
                <a:cs typeface="Montserrat"/>
                <a:sym typeface="Montserrat"/>
              </a:rPr>
              <a:t>Electronic device connected to wifi or mobile network</a:t>
            </a:r>
            <a:endParaRPr sz="1100">
              <a:latin typeface="Montserrat"/>
              <a:ea typeface="Montserrat"/>
              <a:cs typeface="Montserrat"/>
              <a:sym typeface="Montserrat"/>
            </a:endParaRPr>
          </a:p>
          <a:p>
            <a:pPr indent="-298450" lvl="0" marL="457200" rtl="0" algn="l">
              <a:lnSpc>
                <a:spcPct val="150000"/>
              </a:lnSpc>
              <a:spcBef>
                <a:spcPts val="0"/>
              </a:spcBef>
              <a:spcAft>
                <a:spcPts val="0"/>
              </a:spcAft>
              <a:buSzPts val="1100"/>
              <a:buFont typeface="Montserrat"/>
              <a:buChar char="●"/>
            </a:pPr>
            <a:r>
              <a:rPr lang="en" sz="1100">
                <a:latin typeface="Montserrat"/>
                <a:ea typeface="Montserrat"/>
                <a:cs typeface="Montserrat"/>
                <a:sym typeface="Montserrat"/>
              </a:rPr>
              <a:t>Link to website after created</a:t>
            </a:r>
            <a:endParaRPr sz="1100">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214" name="Google Shape;214;g2415836cb10_3_15"/>
          <p:cNvPicPr preferRelativeResize="0"/>
          <p:nvPr/>
        </p:nvPicPr>
        <p:blipFill>
          <a:blip r:embed="rId3">
            <a:alphaModFix/>
          </a:blip>
          <a:stretch>
            <a:fillRect/>
          </a:stretch>
        </p:blipFill>
        <p:spPr>
          <a:xfrm>
            <a:off x="122225" y="2680374"/>
            <a:ext cx="2617925" cy="1629950"/>
          </a:xfrm>
          <a:prstGeom prst="rect">
            <a:avLst/>
          </a:prstGeom>
          <a:noFill/>
          <a:ln>
            <a:noFill/>
          </a:ln>
        </p:spPr>
      </p:pic>
      <p:pic>
        <p:nvPicPr>
          <p:cNvPr id="215" name="Google Shape;215;g2415836cb10_3_15"/>
          <p:cNvPicPr preferRelativeResize="0"/>
          <p:nvPr/>
        </p:nvPicPr>
        <p:blipFill>
          <a:blip r:embed="rId4">
            <a:alphaModFix/>
          </a:blip>
          <a:stretch>
            <a:fillRect/>
          </a:stretch>
        </p:blipFill>
        <p:spPr>
          <a:xfrm>
            <a:off x="3339726" y="2617900"/>
            <a:ext cx="1581725" cy="227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41a0e26378_0_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Test Plan (Garage Door Interaction)</a:t>
            </a:r>
            <a:endParaRPr/>
          </a:p>
        </p:txBody>
      </p:sp>
      <p:sp>
        <p:nvSpPr>
          <p:cNvPr id="221" name="Google Shape;221;g241a0e26378_0_34"/>
          <p:cNvSpPr txBox="1"/>
          <p:nvPr>
            <p:ph idx="1" type="body"/>
          </p:nvPr>
        </p:nvSpPr>
        <p:spPr>
          <a:xfrm>
            <a:off x="1297500" y="1262000"/>
            <a:ext cx="3114600" cy="291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latin typeface="Montserrat"/>
                <a:ea typeface="Montserrat"/>
                <a:cs typeface="Montserrat"/>
                <a:sym typeface="Montserrat"/>
              </a:rPr>
              <a:t>Equipment List: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NodeMCU connected to wifi network that will be used for garage opener</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Garage lifter</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Hall effect sensor</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Wires </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1 Magnet</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Relay Module</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2 Resistors (2k Ohms) </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Electronic device connected to separate network</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Link to website that will be used</a:t>
            </a:r>
            <a:endParaRPr sz="1100">
              <a:latin typeface="Montserrat"/>
              <a:ea typeface="Montserrat"/>
              <a:cs typeface="Montserrat"/>
              <a:sym typeface="Montserrat"/>
            </a:endParaRPr>
          </a:p>
        </p:txBody>
      </p:sp>
      <p:sp>
        <p:nvSpPr>
          <p:cNvPr id="222" name="Google Shape;222;g241a0e26378_0_34"/>
          <p:cNvSpPr txBox="1"/>
          <p:nvPr>
            <p:ph idx="1" type="body"/>
          </p:nvPr>
        </p:nvSpPr>
        <p:spPr>
          <a:xfrm>
            <a:off x="4882325" y="1307850"/>
            <a:ext cx="30537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latin typeface="Montserrat"/>
                <a:ea typeface="Montserrat"/>
                <a:cs typeface="Montserrat"/>
                <a:sym typeface="Montserrat"/>
              </a:rPr>
              <a:t>Procedure: </a:t>
            </a:r>
            <a:endParaRPr sz="1100">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Login with existing user saved in database</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Once redirected to welcome page, press button to open to garage door</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After garage door is open, press the button again to see if the garage closes</a:t>
            </a:r>
            <a:endParaRPr sz="1100">
              <a:latin typeface="Montserrat"/>
              <a:ea typeface="Montserrat"/>
              <a:cs typeface="Montserrat"/>
              <a:sym typeface="Montserrat"/>
            </a:endParaRPr>
          </a:p>
          <a:p>
            <a:pPr indent="-293211" lvl="0" marL="457200" rtl="0" algn="l">
              <a:lnSpc>
                <a:spcPct val="150000"/>
              </a:lnSpc>
              <a:spcBef>
                <a:spcPts val="0"/>
              </a:spcBef>
              <a:spcAft>
                <a:spcPts val="0"/>
              </a:spcAft>
              <a:buSzPct val="100000"/>
              <a:buFont typeface="Montserrat"/>
              <a:buChar char="●"/>
            </a:pPr>
            <a:r>
              <a:rPr lang="en" sz="1100">
                <a:latin typeface="Montserrat"/>
                <a:ea typeface="Montserrat"/>
                <a:cs typeface="Montserrat"/>
                <a:sym typeface="Montserrat"/>
              </a:rPr>
              <a:t>Check that garage status is correct after opening or closing garage via button press</a:t>
            </a:r>
            <a:endParaRPr sz="1100">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223" name="Google Shape;223;g241a0e26378_0_34"/>
          <p:cNvPicPr preferRelativeResize="0"/>
          <p:nvPr/>
        </p:nvPicPr>
        <p:blipFill>
          <a:blip r:embed="rId3">
            <a:alphaModFix/>
          </a:blip>
          <a:stretch>
            <a:fillRect/>
          </a:stretch>
        </p:blipFill>
        <p:spPr>
          <a:xfrm>
            <a:off x="142748" y="1455050"/>
            <a:ext cx="1154750" cy="983275"/>
          </a:xfrm>
          <a:prstGeom prst="rect">
            <a:avLst/>
          </a:prstGeom>
          <a:noFill/>
          <a:ln>
            <a:noFill/>
          </a:ln>
        </p:spPr>
      </p:pic>
      <p:pic>
        <p:nvPicPr>
          <p:cNvPr id="224" name="Google Shape;224;g241a0e26378_0_34"/>
          <p:cNvPicPr preferRelativeResize="0"/>
          <p:nvPr/>
        </p:nvPicPr>
        <p:blipFill>
          <a:blip r:embed="rId4">
            <a:alphaModFix/>
          </a:blip>
          <a:stretch>
            <a:fillRect/>
          </a:stretch>
        </p:blipFill>
        <p:spPr>
          <a:xfrm>
            <a:off x="142750" y="2808306"/>
            <a:ext cx="1154750" cy="1085293"/>
          </a:xfrm>
          <a:prstGeom prst="rect">
            <a:avLst/>
          </a:prstGeom>
          <a:noFill/>
          <a:ln>
            <a:noFill/>
          </a:ln>
        </p:spPr>
      </p:pic>
      <p:pic>
        <p:nvPicPr>
          <p:cNvPr id="225" name="Google Shape;225;g241a0e26378_0_34"/>
          <p:cNvPicPr preferRelativeResize="0"/>
          <p:nvPr/>
        </p:nvPicPr>
        <p:blipFill>
          <a:blip r:embed="rId5">
            <a:alphaModFix/>
          </a:blip>
          <a:stretch>
            <a:fillRect/>
          </a:stretch>
        </p:blipFill>
        <p:spPr>
          <a:xfrm>
            <a:off x="1802850" y="4173198"/>
            <a:ext cx="1051278" cy="789675"/>
          </a:xfrm>
          <a:prstGeom prst="rect">
            <a:avLst/>
          </a:prstGeom>
          <a:noFill/>
          <a:ln>
            <a:noFill/>
          </a:ln>
        </p:spPr>
      </p:pic>
      <p:pic>
        <p:nvPicPr>
          <p:cNvPr id="226" name="Google Shape;226;g241a0e26378_0_34"/>
          <p:cNvPicPr preferRelativeResize="0"/>
          <p:nvPr/>
        </p:nvPicPr>
        <p:blipFill>
          <a:blip r:embed="rId6">
            <a:alphaModFix/>
          </a:blip>
          <a:stretch>
            <a:fillRect/>
          </a:stretch>
        </p:blipFill>
        <p:spPr>
          <a:xfrm>
            <a:off x="3405450" y="4150725"/>
            <a:ext cx="1760450" cy="834625"/>
          </a:xfrm>
          <a:prstGeom prst="rect">
            <a:avLst/>
          </a:prstGeom>
          <a:noFill/>
          <a:ln>
            <a:noFill/>
          </a:ln>
        </p:spPr>
      </p:pic>
      <p:pic>
        <p:nvPicPr>
          <p:cNvPr id="227" name="Google Shape;227;g241a0e26378_0_34"/>
          <p:cNvPicPr preferRelativeResize="0"/>
          <p:nvPr/>
        </p:nvPicPr>
        <p:blipFill>
          <a:blip r:embed="rId7">
            <a:alphaModFix/>
          </a:blip>
          <a:stretch>
            <a:fillRect/>
          </a:stretch>
        </p:blipFill>
        <p:spPr>
          <a:xfrm>
            <a:off x="142746" y="4002071"/>
            <a:ext cx="1009322" cy="983275"/>
          </a:xfrm>
          <a:prstGeom prst="rect">
            <a:avLst/>
          </a:prstGeom>
          <a:noFill/>
          <a:ln>
            <a:noFill/>
          </a:ln>
        </p:spPr>
      </p:pic>
      <p:pic>
        <p:nvPicPr>
          <p:cNvPr id="228" name="Google Shape;228;g241a0e26378_0_34"/>
          <p:cNvPicPr preferRelativeResize="0"/>
          <p:nvPr/>
        </p:nvPicPr>
        <p:blipFill>
          <a:blip r:embed="rId8">
            <a:alphaModFix/>
          </a:blip>
          <a:stretch>
            <a:fillRect/>
          </a:stretch>
        </p:blipFill>
        <p:spPr>
          <a:xfrm>
            <a:off x="7769625" y="1262010"/>
            <a:ext cx="1154750" cy="953340"/>
          </a:xfrm>
          <a:prstGeom prst="rect">
            <a:avLst/>
          </a:prstGeom>
          <a:noFill/>
          <a:ln>
            <a:noFill/>
          </a:ln>
        </p:spPr>
      </p:pic>
      <p:pic>
        <p:nvPicPr>
          <p:cNvPr id="229" name="Google Shape;229;g241a0e26378_0_34"/>
          <p:cNvPicPr preferRelativeResize="0"/>
          <p:nvPr/>
        </p:nvPicPr>
        <p:blipFill>
          <a:blip r:embed="rId9">
            <a:alphaModFix/>
          </a:blip>
          <a:stretch>
            <a:fillRect/>
          </a:stretch>
        </p:blipFill>
        <p:spPr>
          <a:xfrm>
            <a:off x="6773575" y="3611118"/>
            <a:ext cx="1816000" cy="1351750"/>
          </a:xfrm>
          <a:prstGeom prst="rect">
            <a:avLst/>
          </a:prstGeom>
          <a:noFill/>
          <a:ln>
            <a:noFill/>
          </a:ln>
        </p:spPr>
      </p:pic>
      <p:pic>
        <p:nvPicPr>
          <p:cNvPr id="230" name="Google Shape;230;g241a0e26378_0_34"/>
          <p:cNvPicPr preferRelativeResize="0"/>
          <p:nvPr/>
        </p:nvPicPr>
        <p:blipFill>
          <a:blip r:embed="rId10">
            <a:alphaModFix/>
          </a:blip>
          <a:stretch>
            <a:fillRect/>
          </a:stretch>
        </p:blipFill>
        <p:spPr>
          <a:xfrm>
            <a:off x="5519350" y="3915262"/>
            <a:ext cx="805825" cy="115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415836cb10_3_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Economic Analysis</a:t>
            </a:r>
            <a:endParaRPr/>
          </a:p>
        </p:txBody>
      </p:sp>
      <p:sp>
        <p:nvSpPr>
          <p:cNvPr id="236" name="Google Shape;236;g2415836cb10_3_20"/>
          <p:cNvSpPr txBox="1"/>
          <p:nvPr>
            <p:ph idx="1" type="body"/>
          </p:nvPr>
        </p:nvSpPr>
        <p:spPr>
          <a:xfrm>
            <a:off x="309550" y="1363850"/>
            <a:ext cx="4876500" cy="3610500"/>
          </a:xfrm>
          <a:prstGeom prst="rect">
            <a:avLst/>
          </a:prstGeom>
        </p:spPr>
        <p:txBody>
          <a:bodyPr anchorCtr="0" anchor="t" bIns="91425" lIns="91425" spcFirstLastPara="1" rIns="91425" wrap="square" tIns="91425">
            <a:normAutofit fontScale="77500" lnSpcReduction="10000"/>
          </a:bodyPr>
          <a:lstStyle/>
          <a:p>
            <a:pPr indent="-287655" lvl="0" marL="457200" rtl="0" algn="l">
              <a:lnSpc>
                <a:spcPct val="150000"/>
              </a:lnSpc>
              <a:spcBef>
                <a:spcPts val="0"/>
              </a:spcBef>
              <a:spcAft>
                <a:spcPts val="0"/>
              </a:spcAft>
              <a:buSzPct val="100000"/>
              <a:buFont typeface="Montserrat"/>
              <a:buChar char="●"/>
            </a:pPr>
            <a:r>
              <a:rPr lang="en" sz="1200">
                <a:latin typeface="Montserrat"/>
                <a:ea typeface="Montserrat"/>
                <a:cs typeface="Montserrat"/>
                <a:sym typeface="Montserrat"/>
              </a:rPr>
              <a:t>Comparing the original cost of the garage door opener, we were able to be pretty close to that except we forgot to account for the power adapter as well as a magnet</a:t>
            </a:r>
            <a:endParaRPr sz="1200">
              <a:latin typeface="Montserrat"/>
              <a:ea typeface="Montserrat"/>
              <a:cs typeface="Montserrat"/>
              <a:sym typeface="Montserrat"/>
            </a:endParaRPr>
          </a:p>
          <a:p>
            <a:pPr indent="-287655" lvl="0" marL="457200" rtl="0" algn="l">
              <a:lnSpc>
                <a:spcPct val="150000"/>
              </a:lnSpc>
              <a:spcBef>
                <a:spcPts val="0"/>
              </a:spcBef>
              <a:spcAft>
                <a:spcPts val="0"/>
              </a:spcAft>
              <a:buSzPct val="100000"/>
              <a:buFont typeface="Montserrat"/>
              <a:buChar char="●"/>
            </a:pPr>
            <a:r>
              <a:rPr lang="en" sz="1200">
                <a:latin typeface="Montserrat"/>
                <a:ea typeface="Montserrat"/>
                <a:cs typeface="Montserrat"/>
                <a:sym typeface="Montserrat"/>
              </a:rPr>
              <a:t>To produce this design at scale, other factors would have to be considered such as labor costs which are not here as we are not being paid to create this. In terms of the pure cost of materials when produced at scale, for roughly 100,000 units for example, the cost would be about 3.35 million dollars. </a:t>
            </a:r>
            <a:endParaRPr sz="1200">
              <a:latin typeface="Montserrat"/>
              <a:ea typeface="Montserrat"/>
              <a:cs typeface="Montserrat"/>
              <a:sym typeface="Montserrat"/>
            </a:endParaRPr>
          </a:p>
          <a:p>
            <a:pPr indent="-287655" lvl="0" marL="457200" rtl="0" algn="l">
              <a:lnSpc>
                <a:spcPct val="150000"/>
              </a:lnSpc>
              <a:spcBef>
                <a:spcPts val="0"/>
              </a:spcBef>
              <a:spcAft>
                <a:spcPts val="0"/>
              </a:spcAft>
              <a:buSzPct val="100000"/>
              <a:buFont typeface="Montserrat"/>
              <a:buChar char="●"/>
            </a:pPr>
            <a:r>
              <a:rPr lang="en" sz="1200">
                <a:latin typeface="Montserrat"/>
                <a:ea typeface="Montserrat"/>
                <a:cs typeface="Montserrat"/>
                <a:sym typeface="Montserrat"/>
              </a:rPr>
              <a:t>If we want to make a profit, a reasonable number would be about 40 dollars for the actual price which would net 4,000,000 dollars in revenue. </a:t>
            </a:r>
            <a:endParaRPr sz="1200">
              <a:latin typeface="Montserrat"/>
              <a:ea typeface="Montserrat"/>
              <a:cs typeface="Montserrat"/>
              <a:sym typeface="Montserrat"/>
            </a:endParaRPr>
          </a:p>
          <a:p>
            <a:pPr indent="-287655" lvl="0" marL="457200" rtl="0" algn="l">
              <a:lnSpc>
                <a:spcPct val="150000"/>
              </a:lnSpc>
              <a:spcBef>
                <a:spcPts val="0"/>
              </a:spcBef>
              <a:spcAft>
                <a:spcPts val="0"/>
              </a:spcAft>
              <a:buSzPct val="100000"/>
              <a:buFont typeface="Montserrat"/>
              <a:buChar char="●"/>
            </a:pPr>
            <a:r>
              <a:rPr lang="en" sz="1200">
                <a:latin typeface="Montserrat"/>
                <a:ea typeface="Montserrat"/>
                <a:cs typeface="Montserrat"/>
                <a:sym typeface="Montserrat"/>
              </a:rPr>
              <a:t>Economic Feasibility</a:t>
            </a:r>
            <a:endParaRPr sz="1200">
              <a:latin typeface="Montserrat"/>
              <a:ea typeface="Montserrat"/>
              <a:cs typeface="Montserrat"/>
              <a:sym typeface="Montserrat"/>
            </a:endParaRPr>
          </a:p>
          <a:p>
            <a:pPr indent="-287655" lvl="1" marL="914400" rtl="0" algn="l">
              <a:lnSpc>
                <a:spcPct val="150000"/>
              </a:lnSpc>
              <a:spcBef>
                <a:spcPts val="0"/>
              </a:spcBef>
              <a:spcAft>
                <a:spcPts val="0"/>
              </a:spcAft>
              <a:buSzPct val="100000"/>
              <a:buFont typeface="Montserrat"/>
              <a:buChar char="○"/>
            </a:pPr>
            <a:r>
              <a:rPr lang="en" sz="1200">
                <a:latin typeface="Montserrat"/>
                <a:ea typeface="Montserrat"/>
                <a:cs typeface="Montserrat"/>
                <a:sym typeface="Montserrat"/>
              </a:rPr>
              <a:t>When considering alternatives that we had access to, using the NodeMCU allowed us to be the most cost effective</a:t>
            </a:r>
            <a:endParaRPr sz="1200">
              <a:latin typeface="Montserrat"/>
              <a:ea typeface="Montserrat"/>
              <a:cs typeface="Montserrat"/>
              <a:sym typeface="Montserrat"/>
            </a:endParaRPr>
          </a:p>
          <a:p>
            <a:pPr indent="-287655" lvl="1" marL="914400" rtl="0" algn="l">
              <a:lnSpc>
                <a:spcPct val="150000"/>
              </a:lnSpc>
              <a:spcBef>
                <a:spcPts val="0"/>
              </a:spcBef>
              <a:spcAft>
                <a:spcPts val="0"/>
              </a:spcAft>
              <a:buSzPct val="100000"/>
              <a:buFont typeface="Montserrat"/>
              <a:buChar char="○"/>
            </a:pPr>
            <a:r>
              <a:rPr lang="en" sz="1200">
                <a:latin typeface="Montserrat"/>
                <a:ea typeface="Montserrat"/>
                <a:cs typeface="Montserrat"/>
                <a:sym typeface="Montserrat"/>
              </a:rPr>
              <a:t>When comparing our garage opener price to what is out in the market currently, it would be </a:t>
            </a:r>
            <a:r>
              <a:rPr lang="en" sz="1200">
                <a:latin typeface="Montserrat"/>
                <a:ea typeface="Montserrat"/>
                <a:cs typeface="Montserrat"/>
                <a:sym typeface="Montserrat"/>
              </a:rPr>
              <a:t>around</a:t>
            </a:r>
            <a:r>
              <a:rPr lang="en" sz="1200">
                <a:latin typeface="Montserrat"/>
                <a:ea typeface="Montserrat"/>
                <a:cs typeface="Montserrat"/>
                <a:sym typeface="Montserrat"/>
              </a:rPr>
              <a:t> the middle with some garage openers priced higher while others were lower</a:t>
            </a:r>
            <a:endParaRPr sz="1200">
              <a:latin typeface="Montserrat"/>
              <a:ea typeface="Montserrat"/>
              <a:cs typeface="Montserrat"/>
              <a:sym typeface="Montserrat"/>
            </a:endParaRPr>
          </a:p>
        </p:txBody>
      </p:sp>
      <p:pic>
        <p:nvPicPr>
          <p:cNvPr id="237" name="Google Shape;237;g2415836cb10_3_20"/>
          <p:cNvPicPr preferRelativeResize="0"/>
          <p:nvPr/>
        </p:nvPicPr>
        <p:blipFill>
          <a:blip r:embed="rId3">
            <a:alphaModFix/>
          </a:blip>
          <a:stretch>
            <a:fillRect/>
          </a:stretch>
        </p:blipFill>
        <p:spPr>
          <a:xfrm>
            <a:off x="5186050" y="1571700"/>
            <a:ext cx="3764401" cy="24284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41a0e26378_4_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Economic Analysis Cont.</a:t>
            </a:r>
            <a:endParaRPr/>
          </a:p>
        </p:txBody>
      </p:sp>
      <p:sp>
        <p:nvSpPr>
          <p:cNvPr id="243" name="Google Shape;243;g241a0e26378_4_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Material cost before: 							Actual material cost:</a:t>
            </a:r>
            <a:endParaRPr/>
          </a:p>
        </p:txBody>
      </p:sp>
      <p:pic>
        <p:nvPicPr>
          <p:cNvPr id="244" name="Google Shape;244;g241a0e26378_4_0"/>
          <p:cNvPicPr preferRelativeResize="0"/>
          <p:nvPr/>
        </p:nvPicPr>
        <p:blipFill>
          <a:blip r:embed="rId3">
            <a:alphaModFix/>
          </a:blip>
          <a:stretch>
            <a:fillRect/>
          </a:stretch>
        </p:blipFill>
        <p:spPr>
          <a:xfrm>
            <a:off x="5866698" y="1938125"/>
            <a:ext cx="2208851" cy="3032251"/>
          </a:xfrm>
          <a:prstGeom prst="rect">
            <a:avLst/>
          </a:prstGeom>
          <a:noFill/>
          <a:ln>
            <a:noFill/>
          </a:ln>
        </p:spPr>
      </p:pic>
      <p:pic>
        <p:nvPicPr>
          <p:cNvPr id="245" name="Google Shape;245;g241a0e26378_4_0"/>
          <p:cNvPicPr preferRelativeResize="0"/>
          <p:nvPr/>
        </p:nvPicPr>
        <p:blipFill>
          <a:blip r:embed="rId4">
            <a:alphaModFix/>
          </a:blip>
          <a:stretch>
            <a:fillRect/>
          </a:stretch>
        </p:blipFill>
        <p:spPr>
          <a:xfrm>
            <a:off x="923500" y="1998650"/>
            <a:ext cx="2695556" cy="2911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
              <a:t>Original Project Plan</a:t>
            </a:r>
            <a:endParaRPr/>
          </a:p>
        </p:txBody>
      </p:sp>
      <p:sp>
        <p:nvSpPr>
          <p:cNvPr id="251" name="Google Shape;251;p1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52" name="Google Shape;252;p17"/>
          <p:cNvPicPr preferRelativeResize="0"/>
          <p:nvPr/>
        </p:nvPicPr>
        <p:blipFill rotWithShape="1">
          <a:blip r:embed="rId3">
            <a:alphaModFix/>
          </a:blip>
          <a:srcRect b="0" l="0" r="0" t="0"/>
          <a:stretch/>
        </p:blipFill>
        <p:spPr>
          <a:xfrm>
            <a:off x="1064775" y="1233475"/>
            <a:ext cx="7206590" cy="32452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415836cb10_3_25"/>
          <p:cNvSpPr txBox="1"/>
          <p:nvPr>
            <p:ph type="title"/>
          </p:nvPr>
        </p:nvSpPr>
        <p:spPr>
          <a:xfrm>
            <a:off x="1205825" y="202050"/>
            <a:ext cx="7038900" cy="54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Management</a:t>
            </a:r>
            <a:endParaRPr/>
          </a:p>
        </p:txBody>
      </p:sp>
      <p:sp>
        <p:nvSpPr>
          <p:cNvPr id="258" name="Google Shape;258;g2415836cb10_3_25"/>
          <p:cNvSpPr txBox="1"/>
          <p:nvPr>
            <p:ph idx="1" type="body"/>
          </p:nvPr>
        </p:nvSpPr>
        <p:spPr>
          <a:xfrm>
            <a:off x="1124350" y="747750"/>
            <a:ext cx="7524900" cy="4005900"/>
          </a:xfrm>
          <a:prstGeom prst="rect">
            <a:avLst/>
          </a:prstGeom>
        </p:spPr>
        <p:txBody>
          <a:bodyPr anchorCtr="0" anchor="t" bIns="91425" lIns="91425" spcFirstLastPara="1" rIns="91425" wrap="square" tIns="91425">
            <a:normAutofit fontScale="92500" lnSpcReduction="20000"/>
          </a:bodyPr>
          <a:lstStyle/>
          <a:p>
            <a:pPr indent="0" lvl="0" marL="0" rtl="0" algn="l">
              <a:lnSpc>
                <a:spcPct val="95000"/>
              </a:lnSpc>
              <a:spcBef>
                <a:spcPts val="0"/>
              </a:spcBef>
              <a:spcAft>
                <a:spcPts val="0"/>
              </a:spcAft>
              <a:buClr>
                <a:srgbClr val="000000"/>
              </a:buClr>
              <a:buSzPct val="26803"/>
              <a:buFont typeface="Arial"/>
              <a:buNone/>
            </a:pPr>
            <a:r>
              <a:rPr lang="en" sz="1026">
                <a:latin typeface="Montserrat"/>
                <a:ea typeface="Montserrat"/>
                <a:cs typeface="Montserrat"/>
                <a:sym typeface="Montserrat"/>
              </a:rPr>
              <a:t>Web Interface( Expected: 2.5 weeks, Actual: 3 weeks):</a:t>
            </a:r>
            <a:endParaRPr sz="1026">
              <a:latin typeface="Montserrat"/>
              <a:ea typeface="Montserrat"/>
              <a:cs typeface="Montserrat"/>
              <a:sym typeface="Montserrat"/>
            </a:endParaRPr>
          </a:p>
          <a:p>
            <a:pPr indent="-288918" lvl="0" marL="457200" rtl="0" algn="l">
              <a:lnSpc>
                <a:spcPct val="95000"/>
              </a:lnSpc>
              <a:spcBef>
                <a:spcPts val="1200"/>
              </a:spcBef>
              <a:spcAft>
                <a:spcPts val="0"/>
              </a:spcAft>
              <a:buSzPct val="100097"/>
              <a:buFont typeface="Montserrat"/>
              <a:buChar char="●"/>
            </a:pPr>
            <a:r>
              <a:rPr lang="en" sz="1026">
                <a:latin typeface="Montserrat"/>
                <a:ea typeface="Montserrat"/>
                <a:cs typeface="Montserrat"/>
                <a:sym typeface="Montserrat"/>
              </a:rPr>
              <a:t>Luis took the lead with everyone spending roughly the same amount of time </a:t>
            </a:r>
            <a:endParaRPr sz="1026">
              <a:latin typeface="Montserrat"/>
              <a:ea typeface="Montserrat"/>
              <a:cs typeface="Montserrat"/>
              <a:sym typeface="Montserrat"/>
            </a:endParaRPr>
          </a:p>
          <a:p>
            <a:pPr indent="0" lvl="0" marL="0" rtl="0" algn="l">
              <a:lnSpc>
                <a:spcPct val="95000"/>
              </a:lnSpc>
              <a:spcBef>
                <a:spcPts val="1200"/>
              </a:spcBef>
              <a:spcAft>
                <a:spcPts val="0"/>
              </a:spcAft>
              <a:buClr>
                <a:srgbClr val="000000"/>
              </a:buClr>
              <a:buSzPct val="26803"/>
              <a:buFont typeface="Arial"/>
              <a:buNone/>
            </a:pPr>
            <a:r>
              <a:rPr lang="en" sz="1026">
                <a:latin typeface="Montserrat"/>
                <a:ea typeface="Montserrat"/>
                <a:cs typeface="Montserrat"/>
                <a:sym typeface="Montserrat"/>
              </a:rPr>
              <a:t>SQL Database ( Expected: 3.5 weeks, Actual: 6 weeks):</a:t>
            </a:r>
            <a:endParaRPr sz="1026">
              <a:latin typeface="Montserrat"/>
              <a:ea typeface="Montserrat"/>
              <a:cs typeface="Montserrat"/>
              <a:sym typeface="Montserrat"/>
            </a:endParaRPr>
          </a:p>
          <a:p>
            <a:pPr indent="-288918" lvl="0" marL="457200" rtl="0" algn="l">
              <a:lnSpc>
                <a:spcPct val="95000"/>
              </a:lnSpc>
              <a:spcBef>
                <a:spcPts val="1200"/>
              </a:spcBef>
              <a:spcAft>
                <a:spcPts val="0"/>
              </a:spcAft>
              <a:buSzPct val="100097"/>
              <a:buFont typeface="Montserrat"/>
              <a:buChar char="●"/>
            </a:pPr>
            <a:r>
              <a:rPr lang="en" sz="1026">
                <a:latin typeface="Montserrat"/>
                <a:ea typeface="Montserrat"/>
                <a:cs typeface="Montserrat"/>
                <a:sym typeface="Montserrat"/>
              </a:rPr>
              <a:t>Anwar mainly worked on the database as he was taking the course with Luis and Ileana helping</a:t>
            </a:r>
            <a:endParaRPr sz="1026">
              <a:latin typeface="Montserrat"/>
              <a:ea typeface="Montserrat"/>
              <a:cs typeface="Montserrat"/>
              <a:sym typeface="Montserrat"/>
            </a:endParaRPr>
          </a:p>
          <a:p>
            <a:pPr indent="0" lvl="0" marL="0" rtl="0" algn="l">
              <a:lnSpc>
                <a:spcPct val="95000"/>
              </a:lnSpc>
              <a:spcBef>
                <a:spcPts val="1200"/>
              </a:spcBef>
              <a:spcAft>
                <a:spcPts val="0"/>
              </a:spcAft>
              <a:buClr>
                <a:srgbClr val="000000"/>
              </a:buClr>
              <a:buSzPct val="26803"/>
              <a:buFont typeface="Arial"/>
              <a:buNone/>
            </a:pPr>
            <a:r>
              <a:rPr lang="en" sz="1026">
                <a:latin typeface="Montserrat"/>
                <a:ea typeface="Montserrat"/>
                <a:cs typeface="Montserrat"/>
                <a:sym typeface="Montserrat"/>
              </a:rPr>
              <a:t>NodeMCU &amp;  WIfi code(Expected: 3 Weeks, Actual: 3 weeks):</a:t>
            </a:r>
            <a:endParaRPr sz="1026">
              <a:latin typeface="Montserrat"/>
              <a:ea typeface="Montserrat"/>
              <a:cs typeface="Montserrat"/>
              <a:sym typeface="Montserrat"/>
            </a:endParaRPr>
          </a:p>
          <a:p>
            <a:pPr indent="-288918" lvl="0" marL="457200" rtl="0" algn="l">
              <a:lnSpc>
                <a:spcPct val="95000"/>
              </a:lnSpc>
              <a:spcBef>
                <a:spcPts val="1200"/>
              </a:spcBef>
              <a:spcAft>
                <a:spcPts val="0"/>
              </a:spcAft>
              <a:buSzPct val="100097"/>
              <a:buFont typeface="Montserrat"/>
              <a:buChar char="●"/>
            </a:pPr>
            <a:r>
              <a:rPr lang="en" sz="1026">
                <a:latin typeface="Montserrat"/>
                <a:ea typeface="Montserrat"/>
                <a:cs typeface="Montserrat"/>
                <a:sym typeface="Montserrat"/>
              </a:rPr>
              <a:t>Luis mainly worked on with Anwar and Ileana helping</a:t>
            </a:r>
            <a:endParaRPr sz="1026">
              <a:latin typeface="Montserrat"/>
              <a:ea typeface="Montserrat"/>
              <a:cs typeface="Montserrat"/>
              <a:sym typeface="Montserrat"/>
            </a:endParaRPr>
          </a:p>
          <a:p>
            <a:pPr indent="0" lvl="0" marL="0" rtl="0" algn="l">
              <a:lnSpc>
                <a:spcPct val="95000"/>
              </a:lnSpc>
              <a:spcBef>
                <a:spcPts val="1200"/>
              </a:spcBef>
              <a:spcAft>
                <a:spcPts val="0"/>
              </a:spcAft>
              <a:buClr>
                <a:srgbClr val="000000"/>
              </a:buClr>
              <a:buSzPct val="26803"/>
              <a:buFont typeface="Arial"/>
              <a:buNone/>
            </a:pPr>
            <a:r>
              <a:rPr lang="en" sz="1026">
                <a:latin typeface="Montserrat"/>
                <a:ea typeface="Montserrat"/>
                <a:cs typeface="Montserrat"/>
                <a:sym typeface="Montserrat"/>
              </a:rPr>
              <a:t>Relay Board(Expected: 2 weeks, Actual: 2 weeks)</a:t>
            </a:r>
            <a:endParaRPr sz="1026">
              <a:latin typeface="Montserrat"/>
              <a:ea typeface="Montserrat"/>
              <a:cs typeface="Montserrat"/>
              <a:sym typeface="Montserrat"/>
            </a:endParaRPr>
          </a:p>
          <a:p>
            <a:pPr indent="-288918" lvl="0" marL="457200" rtl="0" algn="l">
              <a:lnSpc>
                <a:spcPct val="95000"/>
              </a:lnSpc>
              <a:spcBef>
                <a:spcPts val="1200"/>
              </a:spcBef>
              <a:spcAft>
                <a:spcPts val="0"/>
              </a:spcAft>
              <a:buSzPct val="100097"/>
              <a:buFont typeface="Montserrat"/>
              <a:buChar char="●"/>
            </a:pPr>
            <a:r>
              <a:rPr lang="en" sz="1026">
                <a:latin typeface="Montserrat"/>
                <a:ea typeface="Montserrat"/>
                <a:cs typeface="Montserrat"/>
                <a:sym typeface="Montserrat"/>
              </a:rPr>
              <a:t>All group members worked on the module connecting the relay board to the garage with the lead being Ileana</a:t>
            </a:r>
            <a:endParaRPr sz="1026">
              <a:latin typeface="Montserrat"/>
              <a:ea typeface="Montserrat"/>
              <a:cs typeface="Montserrat"/>
              <a:sym typeface="Montserrat"/>
            </a:endParaRPr>
          </a:p>
          <a:p>
            <a:pPr indent="0" lvl="0" marL="0" rtl="0" algn="l">
              <a:lnSpc>
                <a:spcPct val="95000"/>
              </a:lnSpc>
              <a:spcBef>
                <a:spcPts val="1200"/>
              </a:spcBef>
              <a:spcAft>
                <a:spcPts val="0"/>
              </a:spcAft>
              <a:buClr>
                <a:srgbClr val="000000"/>
              </a:buClr>
              <a:buSzPct val="26803"/>
              <a:buFont typeface="Arial"/>
              <a:buNone/>
            </a:pPr>
            <a:r>
              <a:rPr lang="en" sz="1026">
                <a:latin typeface="Montserrat"/>
                <a:ea typeface="Montserrat"/>
                <a:cs typeface="Montserrat"/>
                <a:sym typeface="Montserrat"/>
              </a:rPr>
              <a:t>Hall Effect Sensor(Expected: 2 weeks, Actual: 2 weeks)</a:t>
            </a:r>
            <a:endParaRPr sz="1026">
              <a:latin typeface="Montserrat"/>
              <a:ea typeface="Montserrat"/>
              <a:cs typeface="Montserrat"/>
              <a:sym typeface="Montserrat"/>
            </a:endParaRPr>
          </a:p>
          <a:p>
            <a:pPr indent="-288918" lvl="0" marL="457200" rtl="0" algn="l">
              <a:lnSpc>
                <a:spcPct val="95000"/>
              </a:lnSpc>
              <a:spcBef>
                <a:spcPts val="1200"/>
              </a:spcBef>
              <a:spcAft>
                <a:spcPts val="0"/>
              </a:spcAft>
              <a:buSzPct val="100097"/>
              <a:buFont typeface="Montserrat"/>
              <a:buChar char="●"/>
            </a:pPr>
            <a:r>
              <a:rPr lang="en" sz="1026">
                <a:latin typeface="Montserrat"/>
                <a:ea typeface="Montserrat"/>
                <a:cs typeface="Montserrat"/>
                <a:sym typeface="Montserrat"/>
              </a:rPr>
              <a:t>Anwar took the lead on dealing with this part of the project</a:t>
            </a:r>
            <a:endParaRPr sz="1026">
              <a:latin typeface="Montserrat"/>
              <a:ea typeface="Montserrat"/>
              <a:cs typeface="Montserrat"/>
              <a:sym typeface="Montserrat"/>
            </a:endParaRPr>
          </a:p>
          <a:p>
            <a:pPr indent="0" lvl="0" marL="0" rtl="0" algn="l">
              <a:lnSpc>
                <a:spcPct val="95000"/>
              </a:lnSpc>
              <a:spcBef>
                <a:spcPts val="1200"/>
              </a:spcBef>
              <a:spcAft>
                <a:spcPts val="0"/>
              </a:spcAft>
              <a:buNone/>
            </a:pPr>
            <a:r>
              <a:rPr lang="en" sz="1026">
                <a:latin typeface="Montserrat"/>
                <a:ea typeface="Montserrat"/>
                <a:cs typeface="Montserrat"/>
                <a:sym typeface="Montserrat"/>
              </a:rPr>
              <a:t>Integration (Expected: 1 week, Actual: 1 week)</a:t>
            </a:r>
            <a:endParaRPr sz="1026">
              <a:latin typeface="Montserrat"/>
              <a:ea typeface="Montserrat"/>
              <a:cs typeface="Montserrat"/>
              <a:sym typeface="Montserrat"/>
            </a:endParaRPr>
          </a:p>
          <a:p>
            <a:pPr indent="-288864" lvl="0" marL="457200" rtl="0" algn="l">
              <a:lnSpc>
                <a:spcPct val="95000"/>
              </a:lnSpc>
              <a:spcBef>
                <a:spcPts val="1200"/>
              </a:spcBef>
              <a:spcAft>
                <a:spcPts val="0"/>
              </a:spcAft>
              <a:buSzPct val="100000"/>
              <a:buFont typeface="Montserrat"/>
              <a:buChar char="●"/>
            </a:pPr>
            <a:r>
              <a:rPr lang="en" sz="1026">
                <a:latin typeface="Montserrat"/>
                <a:ea typeface="Montserrat"/>
                <a:cs typeface="Montserrat"/>
                <a:sym typeface="Montserrat"/>
              </a:rPr>
              <a:t>Ileana was the lead for this part as her garage door was being used</a:t>
            </a:r>
            <a:endParaRPr sz="1026">
              <a:latin typeface="Montserrat"/>
              <a:ea typeface="Montserrat"/>
              <a:cs typeface="Montserrat"/>
              <a:sym typeface="Montserrat"/>
            </a:endParaRPr>
          </a:p>
          <a:p>
            <a:pPr indent="0" lvl="0" marL="0" rtl="0" algn="l">
              <a:lnSpc>
                <a:spcPct val="95000"/>
              </a:lnSpc>
              <a:spcBef>
                <a:spcPts val="1200"/>
              </a:spcBef>
              <a:spcAft>
                <a:spcPts val="0"/>
              </a:spcAft>
              <a:buNone/>
            </a:pPr>
            <a:r>
              <a:rPr lang="en" sz="1026">
                <a:latin typeface="Montserrat"/>
                <a:ea typeface="Montserrat"/>
                <a:cs typeface="Montserrat"/>
                <a:sym typeface="Montserrat"/>
              </a:rPr>
              <a:t>Test and Debug(Expected: 1 month, Actual: 1 month)</a:t>
            </a:r>
            <a:endParaRPr sz="1026">
              <a:latin typeface="Montserrat"/>
              <a:ea typeface="Montserrat"/>
              <a:cs typeface="Montserrat"/>
              <a:sym typeface="Montserrat"/>
            </a:endParaRPr>
          </a:p>
          <a:p>
            <a:pPr indent="-288864" lvl="0" marL="457200" rtl="0" algn="l">
              <a:lnSpc>
                <a:spcPct val="95000"/>
              </a:lnSpc>
              <a:spcBef>
                <a:spcPts val="1200"/>
              </a:spcBef>
              <a:spcAft>
                <a:spcPts val="0"/>
              </a:spcAft>
              <a:buSzPct val="100000"/>
              <a:buFont typeface="Montserrat"/>
              <a:buChar char="●"/>
            </a:pPr>
            <a:r>
              <a:rPr lang="en" sz="1026">
                <a:latin typeface="Montserrat"/>
                <a:ea typeface="Montserrat"/>
                <a:cs typeface="Montserrat"/>
                <a:sym typeface="Montserrat"/>
              </a:rPr>
              <a:t>All group members spent an equal amount of time testing and debugging</a:t>
            </a:r>
            <a:endParaRPr sz="1026">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41a0e26378_0_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Management Cont.</a:t>
            </a:r>
            <a:endParaRPr/>
          </a:p>
        </p:txBody>
      </p:sp>
      <p:sp>
        <p:nvSpPr>
          <p:cNvPr id="264" name="Google Shape;264;g241a0e26378_0_25"/>
          <p:cNvSpPr txBox="1"/>
          <p:nvPr>
            <p:ph idx="1" type="body"/>
          </p:nvPr>
        </p:nvSpPr>
        <p:spPr>
          <a:xfrm>
            <a:off x="1297500" y="1409463"/>
            <a:ext cx="2829600" cy="3081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Our time could’ve been managed better as it took more time in terms of hours spent than initially planned</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More time was spent due to lack of understanding and underestimating tasks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We were able to mainly </a:t>
            </a:r>
            <a:r>
              <a:rPr lang="en">
                <a:latin typeface="Montserrat"/>
                <a:ea typeface="Montserrat"/>
                <a:cs typeface="Montserrat"/>
                <a:sym typeface="Montserrat"/>
              </a:rPr>
              <a:t>stick</a:t>
            </a:r>
            <a:r>
              <a:rPr lang="en">
                <a:latin typeface="Montserrat"/>
                <a:ea typeface="Montserrat"/>
                <a:cs typeface="Montserrat"/>
                <a:sym typeface="Montserrat"/>
              </a:rPr>
              <a:t> to our timeline that we had planned due to </a:t>
            </a:r>
            <a:r>
              <a:rPr lang="en">
                <a:latin typeface="Montserrat"/>
                <a:ea typeface="Montserrat"/>
                <a:cs typeface="Montserrat"/>
                <a:sym typeface="Montserrat"/>
              </a:rPr>
              <a:t>constant</a:t>
            </a:r>
            <a:r>
              <a:rPr lang="en">
                <a:latin typeface="Montserrat"/>
                <a:ea typeface="Montserrat"/>
                <a:cs typeface="Montserrat"/>
                <a:sym typeface="Montserrat"/>
              </a:rPr>
              <a:t> communication</a:t>
            </a:r>
            <a:endParaRPr>
              <a:latin typeface="Montserrat"/>
              <a:ea typeface="Montserrat"/>
              <a:cs typeface="Montserrat"/>
              <a:sym typeface="Montserrat"/>
            </a:endParaRPr>
          </a:p>
        </p:txBody>
      </p:sp>
      <p:pic>
        <p:nvPicPr>
          <p:cNvPr id="265" name="Google Shape;265;g241a0e26378_0_25"/>
          <p:cNvPicPr preferRelativeResize="0"/>
          <p:nvPr/>
        </p:nvPicPr>
        <p:blipFill>
          <a:blip r:embed="rId3">
            <a:alphaModFix/>
          </a:blip>
          <a:stretch>
            <a:fillRect/>
          </a:stretch>
        </p:blipFill>
        <p:spPr>
          <a:xfrm>
            <a:off x="4524250" y="1499950"/>
            <a:ext cx="4426251" cy="2492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0"/>
          <p:cNvSpPr txBox="1"/>
          <p:nvPr>
            <p:ph type="title"/>
          </p:nvPr>
        </p:nvSpPr>
        <p:spPr>
          <a:xfrm>
            <a:off x="1297500" y="393750"/>
            <a:ext cx="7038900" cy="630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
              <a:t>Challenges (Will Change)</a:t>
            </a:r>
            <a:endParaRPr/>
          </a:p>
        </p:txBody>
      </p:sp>
      <p:sp>
        <p:nvSpPr>
          <p:cNvPr id="271" name="Google Shape;271;p20"/>
          <p:cNvSpPr txBox="1"/>
          <p:nvPr>
            <p:ph idx="1" type="body"/>
          </p:nvPr>
        </p:nvSpPr>
        <p:spPr>
          <a:xfrm>
            <a:off x="1297500" y="1155275"/>
            <a:ext cx="3532200" cy="33303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Font typeface="Montserrat"/>
              <a:buChar char="●"/>
            </a:pPr>
            <a:r>
              <a:rPr lang="en">
                <a:latin typeface="Montserrat"/>
                <a:ea typeface="Montserrat"/>
                <a:cs typeface="Montserrat"/>
                <a:sym typeface="Montserrat"/>
              </a:rPr>
              <a:t>One challenge we faced was not being familiar with web development and a lot of the time was spent doing that</a:t>
            </a:r>
            <a:endParaRPr>
              <a:latin typeface="Montserrat"/>
              <a:ea typeface="Montserrat"/>
              <a:cs typeface="Montserrat"/>
              <a:sym typeface="Montserrat"/>
            </a:endParaRPr>
          </a:p>
          <a:p>
            <a:pPr indent="-311150" lvl="0" marL="457200" rtl="0" algn="l">
              <a:lnSpc>
                <a:spcPct val="115000"/>
              </a:lnSpc>
              <a:spcBef>
                <a:spcPts val="0"/>
              </a:spcBef>
              <a:spcAft>
                <a:spcPts val="0"/>
              </a:spcAft>
              <a:buSzPts val="1300"/>
              <a:buFont typeface="Montserrat"/>
              <a:buChar char="●"/>
            </a:pPr>
            <a:r>
              <a:rPr lang="en">
                <a:latin typeface="Montserrat"/>
                <a:ea typeface="Montserrat"/>
                <a:cs typeface="Montserrat"/>
                <a:sym typeface="Montserrat"/>
              </a:rPr>
              <a:t>Another challenge we faced was time management even though we were close meeting date deadlines for the most </a:t>
            </a:r>
            <a:r>
              <a:rPr lang="en">
                <a:latin typeface="Montserrat"/>
                <a:ea typeface="Montserrat"/>
                <a:cs typeface="Montserrat"/>
                <a:sym typeface="Montserrat"/>
              </a:rPr>
              <a:t>part</a:t>
            </a:r>
            <a:endParaRPr>
              <a:latin typeface="Montserrat"/>
              <a:ea typeface="Montserrat"/>
              <a:cs typeface="Montserrat"/>
              <a:sym typeface="Montserrat"/>
            </a:endParaRPr>
          </a:p>
          <a:p>
            <a:pPr indent="-311150" lvl="0" marL="457200" rtl="0" algn="l">
              <a:lnSpc>
                <a:spcPct val="115000"/>
              </a:lnSpc>
              <a:spcBef>
                <a:spcPts val="0"/>
              </a:spcBef>
              <a:spcAft>
                <a:spcPts val="0"/>
              </a:spcAft>
              <a:buSzPts val="1300"/>
              <a:buFont typeface="Montserrat"/>
              <a:buChar char="●"/>
            </a:pPr>
            <a:r>
              <a:rPr lang="en">
                <a:latin typeface="Montserrat"/>
                <a:ea typeface="Montserrat"/>
                <a:cs typeface="Montserrat"/>
                <a:sym typeface="Montserrat"/>
              </a:rPr>
              <a:t>The last challenge was working with the database initially </a:t>
            </a:r>
            <a:r>
              <a:rPr lang="en">
                <a:latin typeface="Montserrat"/>
                <a:ea typeface="Montserrat"/>
                <a:cs typeface="Montserrat"/>
                <a:sym typeface="Montserrat"/>
              </a:rPr>
              <a:t>since</a:t>
            </a:r>
            <a:r>
              <a:rPr lang="en">
                <a:latin typeface="Montserrat"/>
                <a:ea typeface="Montserrat"/>
                <a:cs typeface="Montserrat"/>
                <a:sym typeface="Montserrat"/>
              </a:rPr>
              <a:t> when we proposed with this project, no one had any </a:t>
            </a:r>
            <a:r>
              <a:rPr lang="en">
                <a:latin typeface="Montserrat"/>
                <a:ea typeface="Montserrat"/>
                <a:cs typeface="Montserrat"/>
                <a:sym typeface="Montserrat"/>
              </a:rPr>
              <a:t>experience</a:t>
            </a:r>
            <a:r>
              <a:rPr lang="en">
                <a:latin typeface="Montserrat"/>
                <a:ea typeface="Montserrat"/>
                <a:cs typeface="Montserrat"/>
                <a:sym typeface="Montserrat"/>
              </a:rPr>
              <a:t> with one</a:t>
            </a:r>
            <a:endParaRPr>
              <a:latin typeface="Montserrat"/>
              <a:ea typeface="Montserrat"/>
              <a:cs typeface="Montserrat"/>
              <a:sym typeface="Montserrat"/>
            </a:endParaRPr>
          </a:p>
        </p:txBody>
      </p:sp>
      <p:pic>
        <p:nvPicPr>
          <p:cNvPr id="272" name="Google Shape;272;p20"/>
          <p:cNvPicPr preferRelativeResize="0"/>
          <p:nvPr/>
        </p:nvPicPr>
        <p:blipFill>
          <a:blip r:embed="rId3">
            <a:alphaModFix/>
          </a:blip>
          <a:stretch>
            <a:fillRect/>
          </a:stretch>
        </p:blipFill>
        <p:spPr>
          <a:xfrm>
            <a:off x="5227050" y="1502450"/>
            <a:ext cx="3324850" cy="213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415836cb10_2_44"/>
          <p:cNvSpPr txBox="1"/>
          <p:nvPr>
            <p:ph type="title"/>
          </p:nvPr>
        </p:nvSpPr>
        <p:spPr>
          <a:xfrm>
            <a:off x="823850" y="358850"/>
            <a:ext cx="7150500" cy="4029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Outline</a:t>
            </a:r>
            <a:endParaRPr/>
          </a:p>
          <a:p>
            <a:pPr indent="-345757" lvl="0" marL="457200" rtl="0" algn="l">
              <a:spcBef>
                <a:spcPts val="0"/>
              </a:spcBef>
              <a:spcAft>
                <a:spcPts val="0"/>
              </a:spcAft>
              <a:buSzPct val="100000"/>
              <a:buAutoNum type="arabicPeriod"/>
            </a:pPr>
            <a:r>
              <a:rPr lang="en" sz="2050"/>
              <a:t>Problem Description</a:t>
            </a:r>
            <a:endParaRPr sz="2050"/>
          </a:p>
          <a:p>
            <a:pPr indent="-345757" lvl="0" marL="457200" rtl="0" algn="l">
              <a:spcBef>
                <a:spcPts val="0"/>
              </a:spcBef>
              <a:spcAft>
                <a:spcPts val="0"/>
              </a:spcAft>
              <a:buSzPct val="100000"/>
              <a:buAutoNum type="arabicPeriod"/>
            </a:pPr>
            <a:r>
              <a:rPr lang="en" sz="2050"/>
              <a:t>Requirement Specification</a:t>
            </a:r>
            <a:endParaRPr sz="2050"/>
          </a:p>
          <a:p>
            <a:pPr indent="-345757" lvl="0" marL="457200" rtl="0" algn="l">
              <a:spcBef>
                <a:spcPts val="0"/>
              </a:spcBef>
              <a:spcAft>
                <a:spcPts val="0"/>
              </a:spcAft>
              <a:buSzPct val="100000"/>
              <a:buAutoNum type="arabicPeriod"/>
            </a:pPr>
            <a:r>
              <a:rPr lang="en" sz="2050"/>
              <a:t>System Alternatives</a:t>
            </a:r>
            <a:endParaRPr sz="2050"/>
          </a:p>
          <a:p>
            <a:pPr indent="-345757" lvl="0" marL="457200" rtl="0" algn="l">
              <a:spcBef>
                <a:spcPts val="0"/>
              </a:spcBef>
              <a:spcAft>
                <a:spcPts val="0"/>
              </a:spcAft>
              <a:buSzPct val="100000"/>
              <a:buAutoNum type="arabicPeriod"/>
            </a:pPr>
            <a:r>
              <a:rPr lang="en" sz="2050"/>
              <a:t>System Design</a:t>
            </a:r>
            <a:endParaRPr sz="2050"/>
          </a:p>
          <a:p>
            <a:pPr indent="-345757" lvl="0" marL="457200" rtl="0" algn="l">
              <a:spcBef>
                <a:spcPts val="0"/>
              </a:spcBef>
              <a:spcAft>
                <a:spcPts val="0"/>
              </a:spcAft>
              <a:buSzPct val="100000"/>
              <a:buAutoNum type="arabicPeriod"/>
            </a:pPr>
            <a:r>
              <a:rPr lang="en" sz="2050"/>
              <a:t>Detailed Design</a:t>
            </a:r>
            <a:endParaRPr sz="2050"/>
          </a:p>
          <a:p>
            <a:pPr indent="-345757" lvl="0" marL="457200" rtl="0" algn="l">
              <a:spcBef>
                <a:spcPts val="0"/>
              </a:spcBef>
              <a:spcAft>
                <a:spcPts val="0"/>
              </a:spcAft>
              <a:buSzPct val="100000"/>
              <a:buAutoNum type="arabicPeriod"/>
            </a:pPr>
            <a:r>
              <a:rPr lang="en" sz="2050"/>
              <a:t>System Test Plan and Results</a:t>
            </a:r>
            <a:endParaRPr sz="2050"/>
          </a:p>
          <a:p>
            <a:pPr indent="-345757" lvl="0" marL="457200" rtl="0" algn="l">
              <a:spcBef>
                <a:spcPts val="0"/>
              </a:spcBef>
              <a:spcAft>
                <a:spcPts val="0"/>
              </a:spcAft>
              <a:buSzPct val="100000"/>
              <a:buAutoNum type="arabicPeriod"/>
            </a:pPr>
            <a:r>
              <a:rPr lang="en" sz="2050"/>
              <a:t>Economic Analysis</a:t>
            </a:r>
            <a:endParaRPr sz="2050"/>
          </a:p>
          <a:p>
            <a:pPr indent="-345757" lvl="0" marL="457200" rtl="0" algn="l">
              <a:spcBef>
                <a:spcPts val="0"/>
              </a:spcBef>
              <a:spcAft>
                <a:spcPts val="0"/>
              </a:spcAft>
              <a:buSzPct val="100000"/>
              <a:buAutoNum type="arabicPeriod"/>
            </a:pPr>
            <a:r>
              <a:rPr lang="en" sz="2050"/>
              <a:t>Project Management</a:t>
            </a:r>
            <a:endParaRPr sz="2050"/>
          </a:p>
          <a:p>
            <a:pPr indent="-345757" lvl="0" marL="457200" rtl="0" algn="l">
              <a:spcBef>
                <a:spcPts val="0"/>
              </a:spcBef>
              <a:spcAft>
                <a:spcPts val="0"/>
              </a:spcAft>
              <a:buSzPct val="100000"/>
              <a:buAutoNum type="arabicPeriod"/>
            </a:pPr>
            <a:r>
              <a:rPr lang="en" sz="2050"/>
              <a:t>Challenges</a:t>
            </a:r>
            <a:endParaRPr sz="2050"/>
          </a:p>
          <a:p>
            <a:pPr indent="-345757" lvl="0" marL="457200" rtl="0" algn="l">
              <a:spcBef>
                <a:spcPts val="0"/>
              </a:spcBef>
              <a:spcAft>
                <a:spcPts val="0"/>
              </a:spcAft>
              <a:buSzPct val="100000"/>
              <a:buAutoNum type="arabicPeriod"/>
            </a:pPr>
            <a:r>
              <a:rPr lang="en" sz="2050"/>
              <a:t>Future Work</a:t>
            </a:r>
            <a:endParaRPr sz="2050"/>
          </a:p>
          <a:p>
            <a:pPr indent="-345757" lvl="0" marL="457200" rtl="0" algn="l">
              <a:spcBef>
                <a:spcPts val="0"/>
              </a:spcBef>
              <a:spcAft>
                <a:spcPts val="0"/>
              </a:spcAft>
              <a:buSzPct val="100000"/>
              <a:buAutoNum type="arabicPeriod"/>
            </a:pPr>
            <a:r>
              <a:rPr lang="en" sz="2050"/>
              <a:t>Demo</a:t>
            </a:r>
            <a:endParaRPr sz="2050"/>
          </a:p>
          <a:p>
            <a:pPr indent="-345757" lvl="0" marL="457200" rtl="0" algn="l">
              <a:spcBef>
                <a:spcPts val="0"/>
              </a:spcBef>
              <a:spcAft>
                <a:spcPts val="0"/>
              </a:spcAft>
              <a:buSzPct val="100000"/>
              <a:buAutoNum type="arabicPeriod"/>
            </a:pPr>
            <a:r>
              <a:rPr lang="en" sz="2050"/>
              <a:t>Q&amp;A</a:t>
            </a:r>
            <a:endParaRPr sz="205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415836cb10_3_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Work</a:t>
            </a:r>
            <a:endParaRPr/>
          </a:p>
        </p:txBody>
      </p:sp>
      <p:sp>
        <p:nvSpPr>
          <p:cNvPr id="278" name="Google Shape;278;g2415836cb10_3_30"/>
          <p:cNvSpPr txBox="1"/>
          <p:nvPr>
            <p:ph idx="1" type="body"/>
          </p:nvPr>
        </p:nvSpPr>
        <p:spPr>
          <a:xfrm>
            <a:off x="1297500" y="1116150"/>
            <a:ext cx="3450900" cy="3308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Strengths</a:t>
            </a:r>
            <a:endParaRPr/>
          </a:p>
          <a:p>
            <a:pPr indent="-304958" lvl="0" marL="457200" rtl="0" algn="l">
              <a:spcBef>
                <a:spcPts val="0"/>
              </a:spcBef>
              <a:spcAft>
                <a:spcPts val="0"/>
              </a:spcAft>
              <a:buSzPct val="100000"/>
              <a:buChar char="●"/>
            </a:pPr>
            <a:r>
              <a:rPr lang="en"/>
              <a:t>Cost Effective</a:t>
            </a:r>
            <a:endParaRPr/>
          </a:p>
          <a:p>
            <a:pPr indent="-304958" lvl="0" marL="457200" rtl="0" algn="l">
              <a:spcBef>
                <a:spcPts val="0"/>
              </a:spcBef>
              <a:spcAft>
                <a:spcPts val="0"/>
              </a:spcAft>
              <a:buSzPct val="100000"/>
              <a:buChar char="●"/>
            </a:pPr>
            <a:r>
              <a:rPr lang="en"/>
              <a:t>Different </a:t>
            </a:r>
            <a:r>
              <a:rPr lang="en"/>
              <a:t>web hosting</a:t>
            </a:r>
            <a:r>
              <a:rPr lang="en"/>
              <a:t> services can be used since php was used</a:t>
            </a:r>
            <a:endParaRPr/>
          </a:p>
          <a:p>
            <a:pPr indent="-304958" lvl="0" marL="457200" rtl="0" algn="l">
              <a:spcBef>
                <a:spcPts val="0"/>
              </a:spcBef>
              <a:spcAft>
                <a:spcPts val="0"/>
              </a:spcAft>
              <a:buSzPct val="100000"/>
              <a:buChar char="●"/>
            </a:pPr>
            <a:r>
              <a:rPr lang="en"/>
              <a:t>Database is used for security when users login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Weaknesses</a:t>
            </a:r>
            <a:endParaRPr/>
          </a:p>
          <a:p>
            <a:pPr indent="-304958" lvl="0" marL="457200" rtl="0" algn="l">
              <a:spcBef>
                <a:spcPts val="0"/>
              </a:spcBef>
              <a:spcAft>
                <a:spcPts val="0"/>
              </a:spcAft>
              <a:buSzPct val="100000"/>
              <a:buChar char="●"/>
            </a:pPr>
            <a:r>
              <a:rPr lang="en"/>
              <a:t>Tested on only one garage door</a:t>
            </a:r>
            <a:endParaRPr/>
          </a:p>
          <a:p>
            <a:pPr indent="-304958" lvl="0" marL="457200" rtl="0" algn="l">
              <a:spcBef>
                <a:spcPts val="0"/>
              </a:spcBef>
              <a:spcAft>
                <a:spcPts val="0"/>
              </a:spcAft>
              <a:buSzPct val="100000"/>
              <a:buChar char="●"/>
            </a:pPr>
            <a:r>
              <a:rPr lang="en"/>
              <a:t>Delay with status, and opening/closing garage door</a:t>
            </a:r>
            <a:endParaRPr/>
          </a:p>
          <a:p>
            <a:pPr indent="-304958" lvl="0" marL="457200" rtl="0" algn="l">
              <a:spcBef>
                <a:spcPts val="0"/>
              </a:spcBef>
              <a:spcAft>
                <a:spcPts val="0"/>
              </a:spcAft>
              <a:buSzPct val="100000"/>
              <a:buChar char="●"/>
            </a:pPr>
            <a:r>
              <a:rPr lang="en"/>
              <a:t>Website potentially not </a:t>
            </a:r>
            <a:r>
              <a:rPr lang="en"/>
              <a:t>secure</a:t>
            </a:r>
            <a:endParaRPr/>
          </a:p>
          <a:p>
            <a:pPr indent="-304958" lvl="0" marL="457200" rtl="0" algn="l">
              <a:spcBef>
                <a:spcPts val="0"/>
              </a:spcBef>
              <a:spcAft>
                <a:spcPts val="0"/>
              </a:spcAft>
              <a:buSzPct val="100000"/>
              <a:buChar char="●"/>
            </a:pPr>
            <a:r>
              <a:rPr lang="en"/>
              <a:t>Could make UI a little cleaner </a:t>
            </a:r>
            <a:endParaRPr/>
          </a:p>
          <a:p>
            <a:pPr indent="-304958" lvl="0" marL="457200" rtl="0" algn="l">
              <a:spcBef>
                <a:spcPts val="0"/>
              </a:spcBef>
              <a:spcAft>
                <a:spcPts val="0"/>
              </a:spcAft>
              <a:buSzPct val="100000"/>
              <a:buChar char="●"/>
            </a:pPr>
            <a:r>
              <a:rPr lang="en"/>
              <a:t>More features can be added such as attempted login time or notification when garage has been opened to be more useful</a:t>
            </a:r>
            <a:endParaRPr/>
          </a:p>
        </p:txBody>
      </p:sp>
      <p:pic>
        <p:nvPicPr>
          <p:cNvPr id="279" name="Google Shape;279;g2415836cb10_3_30"/>
          <p:cNvPicPr preferRelativeResize="0"/>
          <p:nvPr/>
        </p:nvPicPr>
        <p:blipFill>
          <a:blip r:embed="rId3">
            <a:alphaModFix/>
          </a:blip>
          <a:stretch>
            <a:fillRect/>
          </a:stretch>
        </p:blipFill>
        <p:spPr>
          <a:xfrm>
            <a:off x="5122003" y="1567550"/>
            <a:ext cx="3902551" cy="257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418c001c1c_0_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Integration </a:t>
            </a:r>
            <a:endParaRPr/>
          </a:p>
        </p:txBody>
      </p:sp>
      <p:sp>
        <p:nvSpPr>
          <p:cNvPr id="285" name="Google Shape;285;g2418c001c1c_0_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86" name="Google Shape;286;g2418c001c1c_0_0" title="IMG_0362.mov">
            <a:hlinkClick r:id="rId3"/>
          </p:cNvPr>
          <p:cNvPicPr preferRelativeResize="0"/>
          <p:nvPr/>
        </p:nvPicPr>
        <p:blipFill>
          <a:blip r:embed="rId4">
            <a:alphaModFix/>
          </a:blip>
          <a:stretch>
            <a:fillRect/>
          </a:stretch>
        </p:blipFill>
        <p:spPr>
          <a:xfrm>
            <a:off x="3123127" y="0"/>
            <a:ext cx="2897747"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22adbf6edb_0_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a:t>
            </a:r>
            <a:endParaRPr/>
          </a:p>
        </p:txBody>
      </p:sp>
      <p:sp>
        <p:nvSpPr>
          <p:cNvPr id="292" name="Google Shape;292;g222adbf6edb_0_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93" name="Google Shape;293;g222adbf6edb_0_0" title="Movie001.mp4">
            <a:hlinkClick r:id="rId3"/>
          </p:cNvPr>
          <p:cNvPicPr preferRelativeResize="0"/>
          <p:nvPr/>
        </p:nvPicPr>
        <p:blipFill>
          <a:blip r:embed="rId4">
            <a:alphaModFix/>
          </a:blip>
          <a:stretch>
            <a:fillRect/>
          </a:stretch>
        </p:blipFill>
        <p:spPr>
          <a:xfrm>
            <a:off x="2224875" y="12137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1"/>
          <p:cNvSpPr txBox="1"/>
          <p:nvPr>
            <p:ph type="title"/>
          </p:nvPr>
        </p:nvSpPr>
        <p:spPr>
          <a:xfrm>
            <a:off x="1126700" y="755400"/>
            <a:ext cx="7038900" cy="348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20000"/>
              <a:t>Q&amp;A</a:t>
            </a:r>
            <a:endParaRPr sz="20000"/>
          </a:p>
        </p:txBody>
      </p:sp>
      <p:sp>
        <p:nvSpPr>
          <p:cNvPr id="299" name="Google Shape;299;p21"/>
          <p:cNvSpPr txBox="1"/>
          <p:nvPr>
            <p:ph idx="1" type="body"/>
          </p:nvPr>
        </p:nvSpPr>
        <p:spPr>
          <a:xfrm>
            <a:off x="-6025975" y="1948900"/>
            <a:ext cx="7038900" cy="3343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415836cb10_2_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Description</a:t>
            </a:r>
            <a:endParaRPr/>
          </a:p>
        </p:txBody>
      </p:sp>
      <p:sp>
        <p:nvSpPr>
          <p:cNvPr id="146" name="Google Shape;146;g2415836cb10_2_48"/>
          <p:cNvSpPr txBox="1"/>
          <p:nvPr>
            <p:ph idx="1" type="body"/>
          </p:nvPr>
        </p:nvSpPr>
        <p:spPr>
          <a:xfrm>
            <a:off x="1109050" y="1002300"/>
            <a:ext cx="7038900" cy="2911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My team  designed  and implemented a garage door opener using a internet enabled node MCU with the target consumers being those who have a garage door.</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The reason we chose this problem to tackle is because there are instances in which multiple people in a household that need to open/close their garage doors but do not have multiple door openers.</a:t>
            </a:r>
            <a:endParaRPr>
              <a:latin typeface="Montserrat"/>
              <a:ea typeface="Montserrat"/>
              <a:cs typeface="Montserrat"/>
              <a:sym typeface="Montserrat"/>
            </a:endParaRPr>
          </a:p>
          <a:p>
            <a:pPr indent="0" lvl="0" marL="0" rtl="0" algn="l">
              <a:lnSpc>
                <a:spcPct val="150000"/>
              </a:lnSpc>
              <a:spcBef>
                <a:spcPts val="1200"/>
              </a:spcBef>
              <a:spcAft>
                <a:spcPts val="0"/>
              </a:spcAft>
              <a:buNone/>
            </a:pPr>
            <a:r>
              <a:rPr lang="en">
                <a:latin typeface="Montserrat"/>
                <a:ea typeface="Montserrat"/>
                <a:cs typeface="Montserrat"/>
                <a:sym typeface="Montserrat"/>
              </a:rPr>
              <a:t>My team proposed to open the garage door from anywhere you're at using your mobile phone. Anyone will be able to open the garage door as long as they have the username and password.</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p:txBody>
      </p:sp>
      <p:pic>
        <p:nvPicPr>
          <p:cNvPr id="147" name="Google Shape;147;g2415836cb10_2_48"/>
          <p:cNvPicPr preferRelativeResize="0"/>
          <p:nvPr/>
        </p:nvPicPr>
        <p:blipFill rotWithShape="1">
          <a:blip r:embed="rId3">
            <a:alphaModFix/>
          </a:blip>
          <a:srcRect b="0" l="0" r="0" t="0"/>
          <a:stretch/>
        </p:blipFill>
        <p:spPr>
          <a:xfrm>
            <a:off x="4572000" y="3294575"/>
            <a:ext cx="3317576" cy="1749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415836cb10_3_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a:t>
            </a:r>
            <a:r>
              <a:rPr lang="en"/>
              <a:t> Specification</a:t>
            </a:r>
            <a:endParaRPr/>
          </a:p>
        </p:txBody>
      </p:sp>
      <p:sp>
        <p:nvSpPr>
          <p:cNvPr id="153" name="Google Shape;153;g2415836cb10_3_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50000"/>
              </a:lnSpc>
              <a:spcBef>
                <a:spcPts val="1600"/>
              </a:spcBef>
              <a:spcAft>
                <a:spcPts val="0"/>
              </a:spcAft>
              <a:buNone/>
            </a:pPr>
            <a:r>
              <a:rPr lang="en" sz="1800">
                <a:latin typeface="Montserrat"/>
                <a:ea typeface="Montserrat"/>
                <a:cs typeface="Montserrat"/>
                <a:sym typeface="Montserrat"/>
              </a:rPr>
              <a:t>The Deliverables</a:t>
            </a:r>
            <a:endParaRPr sz="1800">
              <a:latin typeface="Montserrat"/>
              <a:ea typeface="Montserrat"/>
              <a:cs typeface="Montserrat"/>
              <a:sym typeface="Montserrat"/>
            </a:endParaRPr>
          </a:p>
          <a:p>
            <a:pPr indent="-342900" lvl="0" marL="457200" rtl="0" algn="l">
              <a:lnSpc>
                <a:spcPct val="150000"/>
              </a:lnSpc>
              <a:spcBef>
                <a:spcPts val="400"/>
              </a:spcBef>
              <a:spcAft>
                <a:spcPts val="0"/>
              </a:spcAft>
              <a:buSzPts val="1800"/>
              <a:buFont typeface="Montserrat"/>
              <a:buChar char="-"/>
            </a:pPr>
            <a:r>
              <a:rPr lang="en" sz="1800">
                <a:latin typeface="Montserrat"/>
                <a:ea typeface="Montserrat"/>
                <a:cs typeface="Montserrat"/>
                <a:sym typeface="Montserrat"/>
              </a:rPr>
              <a:t>One working prototype of the internet enabled garage door opener using nodeMCU with a web application.</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 sz="1800">
                <a:latin typeface="Montserrat"/>
                <a:ea typeface="Montserrat"/>
                <a:cs typeface="Montserrat"/>
                <a:sym typeface="Montserrat"/>
              </a:rPr>
              <a:t>Video representation verifying the garage door opener working.</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 sz="1800">
                <a:latin typeface="Montserrat"/>
                <a:ea typeface="Montserrat"/>
                <a:cs typeface="Montserrat"/>
                <a:sym typeface="Montserrat"/>
              </a:rPr>
              <a:t>Schematic diagrams and circuit descriptions.</a:t>
            </a:r>
            <a:endParaRPr sz="1800">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41a0e26378_0_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Requirements Specification Cont.</a:t>
            </a:r>
            <a:endParaRPr/>
          </a:p>
        </p:txBody>
      </p:sp>
      <p:sp>
        <p:nvSpPr>
          <p:cNvPr id="159" name="Google Shape;159;g241a0e26378_0_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NodeMCU must be connected to a wifi network to be accessed over internet</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Web Application has a login page that uses stored user information to access garage door opener</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NodeMCU is powered using wall adapter</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Dynamic</a:t>
            </a:r>
            <a:r>
              <a:rPr lang="en" sz="1800">
                <a:latin typeface="Montserrat"/>
                <a:ea typeface="Montserrat"/>
                <a:cs typeface="Montserrat"/>
                <a:sym typeface="Montserrat"/>
              </a:rPr>
              <a:t> status that changes based on whether the garage is open or </a:t>
            </a:r>
            <a:r>
              <a:rPr lang="en" sz="1800">
                <a:latin typeface="Montserrat"/>
                <a:ea typeface="Montserrat"/>
                <a:cs typeface="Montserrat"/>
                <a:sym typeface="Montserrat"/>
              </a:rPr>
              <a:t>closed</a:t>
            </a:r>
            <a:endParaRPr sz="1800">
              <a:latin typeface="Montserrat"/>
              <a:ea typeface="Montserrat"/>
              <a:cs typeface="Montserrat"/>
              <a:sym typeface="Montserrat"/>
            </a:endParaRPr>
          </a:p>
          <a:p>
            <a:pPr indent="-342900" lvl="0" marL="457200" rtl="0" algn="l">
              <a:spcBef>
                <a:spcPts val="0"/>
              </a:spcBef>
              <a:spcAft>
                <a:spcPts val="0"/>
              </a:spcAft>
              <a:buSzPts val="1800"/>
              <a:buChar char="●"/>
            </a:pPr>
            <a:r>
              <a:rPr lang="en" sz="1800">
                <a:latin typeface="Montserrat"/>
                <a:ea typeface="Montserrat"/>
                <a:cs typeface="Montserrat"/>
                <a:sym typeface="Montserrat"/>
              </a:rPr>
              <a:t>The garage opener must work over the internet </a:t>
            </a:r>
            <a:r>
              <a:rPr lang="en" sz="1800">
                <a:latin typeface="Montserrat"/>
                <a:ea typeface="Montserrat"/>
                <a:cs typeface="Montserrat"/>
                <a:sym typeface="Montserrat"/>
              </a:rPr>
              <a:t>meaning</a:t>
            </a:r>
            <a:r>
              <a:rPr lang="en" sz="1800">
                <a:latin typeface="Montserrat"/>
                <a:ea typeface="Montserrat"/>
                <a:cs typeface="Montserrat"/>
                <a:sym typeface="Montserrat"/>
              </a:rPr>
              <a:t> it works from anywhere</a:t>
            </a:r>
            <a:endParaRPr sz="18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415836cb10_0_2"/>
          <p:cNvSpPr txBox="1"/>
          <p:nvPr>
            <p:ph type="title"/>
          </p:nvPr>
        </p:nvSpPr>
        <p:spPr>
          <a:xfrm>
            <a:off x="1297500" y="393750"/>
            <a:ext cx="7038900" cy="649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User Interface</a:t>
            </a:r>
            <a:endParaRPr/>
          </a:p>
        </p:txBody>
      </p:sp>
      <p:sp>
        <p:nvSpPr>
          <p:cNvPr id="165" name="Google Shape;165;g2415836cb10_0_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66" name="Google Shape;166;g2415836cb10_0_2"/>
          <p:cNvPicPr preferRelativeResize="0"/>
          <p:nvPr/>
        </p:nvPicPr>
        <p:blipFill>
          <a:blip r:embed="rId3">
            <a:alphaModFix/>
          </a:blip>
          <a:stretch>
            <a:fillRect/>
          </a:stretch>
        </p:blipFill>
        <p:spPr>
          <a:xfrm>
            <a:off x="223725" y="1307850"/>
            <a:ext cx="4300550" cy="3273650"/>
          </a:xfrm>
          <a:prstGeom prst="rect">
            <a:avLst/>
          </a:prstGeom>
          <a:noFill/>
          <a:ln>
            <a:noFill/>
          </a:ln>
        </p:spPr>
      </p:pic>
      <p:pic>
        <p:nvPicPr>
          <p:cNvPr id="167" name="Google Shape;167;g2415836cb10_0_2"/>
          <p:cNvPicPr preferRelativeResize="0"/>
          <p:nvPr/>
        </p:nvPicPr>
        <p:blipFill>
          <a:blip r:embed="rId4">
            <a:alphaModFix/>
          </a:blip>
          <a:stretch>
            <a:fillRect/>
          </a:stretch>
        </p:blipFill>
        <p:spPr>
          <a:xfrm>
            <a:off x="4777525" y="1307850"/>
            <a:ext cx="4264617" cy="3273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415836cb10_3_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Alternatives</a:t>
            </a:r>
            <a:endParaRPr/>
          </a:p>
        </p:txBody>
      </p:sp>
      <p:sp>
        <p:nvSpPr>
          <p:cNvPr id="173" name="Google Shape;173;g2415836cb10_3_5"/>
          <p:cNvSpPr txBox="1"/>
          <p:nvPr>
            <p:ph idx="1" type="body"/>
          </p:nvPr>
        </p:nvSpPr>
        <p:spPr>
          <a:xfrm>
            <a:off x="1041850" y="932506"/>
            <a:ext cx="2311800" cy="25104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1200"/>
              </a:spcAft>
              <a:buSzPct val="100000"/>
              <a:buNone/>
            </a:pPr>
            <a:r>
              <a:rPr lang="en">
                <a:latin typeface="Montserrat"/>
                <a:ea typeface="Montserrat"/>
                <a:cs typeface="Montserrat"/>
                <a:sym typeface="Montserrat"/>
              </a:rPr>
              <a:t>Arduino With Wifi the chip was our second concept which came out to $18 for the board only.  The arduino is compatible with the SQL database which is a requirement for us in the project.  The price is reasonable compared to raspberry pi.  A strength is my group has a strong or better foundation using this board than the other boards. </a:t>
            </a:r>
            <a:endParaRPr>
              <a:latin typeface="Montserrat"/>
              <a:ea typeface="Montserrat"/>
              <a:cs typeface="Montserrat"/>
              <a:sym typeface="Montserrat"/>
            </a:endParaRPr>
          </a:p>
        </p:txBody>
      </p:sp>
      <p:sp>
        <p:nvSpPr>
          <p:cNvPr id="174" name="Google Shape;174;g2415836cb10_3_5"/>
          <p:cNvSpPr txBox="1"/>
          <p:nvPr>
            <p:ph idx="1" type="body"/>
          </p:nvPr>
        </p:nvSpPr>
        <p:spPr>
          <a:xfrm>
            <a:off x="3661036" y="932506"/>
            <a:ext cx="2311800" cy="25104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1200"/>
              </a:spcAft>
              <a:buSzPct val="100000"/>
              <a:buNone/>
            </a:pPr>
            <a:r>
              <a:rPr lang="en">
                <a:latin typeface="Montserrat"/>
                <a:ea typeface="Montserrat"/>
                <a:cs typeface="Montserrat"/>
                <a:sym typeface="Montserrat"/>
              </a:rPr>
              <a:t>The raspberry pi is the most expensive among the three with prices ranging around 200 dollars. It is easier to use when working with databases and is basically a mini computer meaning it should be the most powerful, but the cost for this project does not justify choosing it over the alternatives.</a:t>
            </a:r>
            <a:endParaRPr>
              <a:latin typeface="Montserrat"/>
              <a:ea typeface="Montserrat"/>
              <a:cs typeface="Montserrat"/>
              <a:sym typeface="Montserrat"/>
            </a:endParaRPr>
          </a:p>
        </p:txBody>
      </p:sp>
      <p:sp>
        <p:nvSpPr>
          <p:cNvPr id="175" name="Google Shape;175;g2415836cb10_3_5"/>
          <p:cNvSpPr txBox="1"/>
          <p:nvPr>
            <p:ph idx="1" type="body"/>
          </p:nvPr>
        </p:nvSpPr>
        <p:spPr>
          <a:xfrm>
            <a:off x="6280246" y="910550"/>
            <a:ext cx="2311800" cy="25104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115000"/>
              </a:lnSpc>
              <a:spcBef>
                <a:spcPts val="0"/>
              </a:spcBef>
              <a:spcAft>
                <a:spcPts val="1200"/>
              </a:spcAft>
              <a:buSzPct val="108107"/>
              <a:buNone/>
            </a:pPr>
            <a:r>
              <a:rPr lang="en">
                <a:latin typeface="Montserrat"/>
                <a:ea typeface="Montserrat"/>
                <a:cs typeface="Montserrat"/>
                <a:sym typeface="Montserrat"/>
              </a:rPr>
              <a:t>The NodeMCU is the cheapest among the three with a cost of around 7 dollars. It is compatible with the Arduino IDE which we are familiar with. The processor speed varies from 80-160 MHZ. There are less resources in terms of documentation available compared to arduino, but it does the Arduino IDE meaning many of the libraries such as the one for the database should have an equivalent.</a:t>
            </a:r>
            <a:endParaRPr>
              <a:latin typeface="Montserrat"/>
              <a:ea typeface="Montserrat"/>
              <a:cs typeface="Montserrat"/>
              <a:sym typeface="Montserrat"/>
            </a:endParaRPr>
          </a:p>
        </p:txBody>
      </p:sp>
      <p:pic>
        <p:nvPicPr>
          <p:cNvPr id="176" name="Google Shape;176;g2415836cb10_3_5"/>
          <p:cNvPicPr preferRelativeResize="0"/>
          <p:nvPr/>
        </p:nvPicPr>
        <p:blipFill rotWithShape="1">
          <a:blip r:embed="rId3">
            <a:alphaModFix/>
          </a:blip>
          <a:srcRect b="0" l="0" r="0" t="0"/>
          <a:stretch/>
        </p:blipFill>
        <p:spPr>
          <a:xfrm>
            <a:off x="1041851" y="3442977"/>
            <a:ext cx="2272692" cy="1509648"/>
          </a:xfrm>
          <a:prstGeom prst="rect">
            <a:avLst/>
          </a:prstGeom>
          <a:noFill/>
          <a:ln>
            <a:noFill/>
          </a:ln>
        </p:spPr>
      </p:pic>
      <p:pic>
        <p:nvPicPr>
          <p:cNvPr id="177" name="Google Shape;177;g2415836cb10_3_5"/>
          <p:cNvPicPr preferRelativeResize="0"/>
          <p:nvPr/>
        </p:nvPicPr>
        <p:blipFill rotWithShape="1">
          <a:blip r:embed="rId4">
            <a:alphaModFix/>
          </a:blip>
          <a:srcRect b="0" l="0" r="0" t="0"/>
          <a:stretch/>
        </p:blipFill>
        <p:spPr>
          <a:xfrm>
            <a:off x="3806618" y="3502998"/>
            <a:ext cx="2020664" cy="1389609"/>
          </a:xfrm>
          <a:prstGeom prst="rect">
            <a:avLst/>
          </a:prstGeom>
          <a:noFill/>
          <a:ln>
            <a:noFill/>
          </a:ln>
        </p:spPr>
      </p:pic>
      <p:pic>
        <p:nvPicPr>
          <p:cNvPr id="178" name="Google Shape;178;g2415836cb10_3_5"/>
          <p:cNvPicPr preferRelativeResize="0"/>
          <p:nvPr/>
        </p:nvPicPr>
        <p:blipFill rotWithShape="1">
          <a:blip r:embed="rId5">
            <a:alphaModFix/>
          </a:blip>
          <a:srcRect b="0" l="0" r="0" t="0"/>
          <a:stretch/>
        </p:blipFill>
        <p:spPr>
          <a:xfrm>
            <a:off x="6714825" y="3503009"/>
            <a:ext cx="1403996" cy="13056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41a0e26378_0_15"/>
          <p:cNvSpPr txBox="1"/>
          <p:nvPr>
            <p:ph type="title"/>
          </p:nvPr>
        </p:nvSpPr>
        <p:spPr>
          <a:xfrm>
            <a:off x="1297500" y="230800"/>
            <a:ext cx="7038900" cy="5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Design</a:t>
            </a:r>
            <a:endParaRPr/>
          </a:p>
        </p:txBody>
      </p:sp>
      <p:sp>
        <p:nvSpPr>
          <p:cNvPr id="184" name="Google Shape;184;g241a0e26378_0_15"/>
          <p:cNvSpPr txBox="1"/>
          <p:nvPr>
            <p:ph idx="1" type="body"/>
          </p:nvPr>
        </p:nvSpPr>
        <p:spPr>
          <a:xfrm>
            <a:off x="837200" y="1103138"/>
            <a:ext cx="3157500" cy="3587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Montserrat"/>
              <a:buChar char="●"/>
            </a:pPr>
            <a:r>
              <a:rPr lang="en" sz="1100">
                <a:latin typeface="Montserrat"/>
                <a:ea typeface="Montserrat"/>
                <a:cs typeface="Montserrat"/>
                <a:sym typeface="Montserrat"/>
              </a:rPr>
              <a:t>Block Diagram with design that uses a 5V power source to power NodeMCU</a:t>
            </a:r>
            <a:endParaRPr sz="1100">
              <a:latin typeface="Montserrat"/>
              <a:ea typeface="Montserrat"/>
              <a:cs typeface="Montserrat"/>
              <a:sym typeface="Montserrat"/>
            </a:endParaRPr>
          </a:p>
          <a:p>
            <a:pPr indent="-298450" lvl="0" marL="457200" rtl="0" algn="l">
              <a:spcBef>
                <a:spcPts val="0"/>
              </a:spcBef>
              <a:spcAft>
                <a:spcPts val="0"/>
              </a:spcAft>
              <a:buSzPts val="1100"/>
              <a:buFont typeface="Montserrat"/>
              <a:buChar char="●"/>
            </a:pPr>
            <a:r>
              <a:rPr lang="en" sz="1100">
                <a:latin typeface="Montserrat"/>
                <a:ea typeface="Montserrat"/>
                <a:cs typeface="Montserrat"/>
                <a:sym typeface="Montserrat"/>
              </a:rPr>
              <a:t>NodeMCU will use button pressed value to to send signal to relay board to open garage door</a:t>
            </a:r>
            <a:endParaRPr sz="1100">
              <a:latin typeface="Montserrat"/>
              <a:ea typeface="Montserrat"/>
              <a:cs typeface="Montserrat"/>
              <a:sym typeface="Montserrat"/>
            </a:endParaRPr>
          </a:p>
          <a:p>
            <a:pPr indent="-298450" lvl="0" marL="457200" rtl="0" algn="l">
              <a:spcBef>
                <a:spcPts val="0"/>
              </a:spcBef>
              <a:spcAft>
                <a:spcPts val="0"/>
              </a:spcAft>
              <a:buSzPts val="1100"/>
              <a:buFont typeface="Montserrat"/>
              <a:buChar char="●"/>
            </a:pPr>
            <a:r>
              <a:rPr lang="en" sz="1100">
                <a:latin typeface="Montserrat"/>
                <a:ea typeface="Montserrat"/>
                <a:cs typeface="Montserrat"/>
                <a:sym typeface="Montserrat"/>
              </a:rPr>
              <a:t>NodeMCU reads hall effect sensor value and sends it to web server to display garage status</a:t>
            </a:r>
            <a:endParaRPr sz="1100">
              <a:latin typeface="Montserrat"/>
              <a:ea typeface="Montserrat"/>
              <a:cs typeface="Montserrat"/>
              <a:sym typeface="Montserrat"/>
            </a:endParaRPr>
          </a:p>
          <a:p>
            <a:pPr indent="-298450" lvl="0" marL="457200" rtl="0" algn="l">
              <a:spcBef>
                <a:spcPts val="0"/>
              </a:spcBef>
              <a:spcAft>
                <a:spcPts val="0"/>
              </a:spcAft>
              <a:buSzPts val="1100"/>
              <a:buFont typeface="Montserrat"/>
              <a:buChar char="●"/>
            </a:pPr>
            <a:r>
              <a:rPr lang="en" sz="1100">
                <a:latin typeface="Montserrat"/>
                <a:ea typeface="Montserrat"/>
                <a:cs typeface="Montserrat"/>
                <a:sym typeface="Montserrat"/>
              </a:rPr>
              <a:t>Database used to verify the user logging in as well as updating the button pressed value</a:t>
            </a:r>
            <a:endParaRPr sz="1100">
              <a:latin typeface="Montserrat"/>
              <a:ea typeface="Montserrat"/>
              <a:cs typeface="Montserrat"/>
              <a:sym typeface="Montserrat"/>
            </a:endParaRPr>
          </a:p>
          <a:p>
            <a:pPr indent="-298450" lvl="0" marL="457200" rtl="0" algn="l">
              <a:spcBef>
                <a:spcPts val="0"/>
              </a:spcBef>
              <a:spcAft>
                <a:spcPts val="0"/>
              </a:spcAft>
              <a:buSzPts val="1100"/>
              <a:buFont typeface="Montserrat"/>
              <a:buChar char="●"/>
            </a:pPr>
            <a:r>
              <a:rPr lang="en" sz="1100">
                <a:latin typeface="Montserrat"/>
                <a:ea typeface="Montserrat"/>
                <a:cs typeface="Montserrat"/>
                <a:sym typeface="Montserrat"/>
              </a:rPr>
              <a:t>Relay Board is connected to the garage lifter</a:t>
            </a:r>
            <a:r>
              <a:rPr lang="en" sz="1100">
                <a:latin typeface="Montserrat"/>
                <a:ea typeface="Montserrat"/>
                <a:cs typeface="Montserrat"/>
                <a:sym typeface="Montserrat"/>
              </a:rPr>
              <a:t> and comes from the </a:t>
            </a:r>
            <a:r>
              <a:rPr lang="en" sz="1100">
                <a:latin typeface="Montserrat"/>
                <a:ea typeface="Montserrat"/>
                <a:cs typeface="Montserrat"/>
                <a:sym typeface="Montserrat"/>
              </a:rPr>
              <a:t>NodeMCU</a:t>
            </a:r>
            <a:r>
              <a:rPr lang="en" sz="1100">
                <a:latin typeface="Montserrat"/>
                <a:ea typeface="Montserrat"/>
                <a:cs typeface="Montserrat"/>
                <a:sym typeface="Montserrat"/>
              </a:rPr>
              <a:t> which  </a:t>
            </a:r>
            <a:r>
              <a:rPr lang="en" sz="1100">
                <a:latin typeface="Montserrat"/>
                <a:ea typeface="Montserrat"/>
                <a:cs typeface="Montserrat"/>
                <a:sym typeface="Montserrat"/>
              </a:rPr>
              <a:t>uses a low voltage power source allowing us to lift the garage which requires a </a:t>
            </a:r>
            <a:r>
              <a:rPr lang="en" sz="1100">
                <a:latin typeface="Montserrat"/>
                <a:ea typeface="Montserrat"/>
                <a:cs typeface="Montserrat"/>
                <a:sym typeface="Montserrat"/>
              </a:rPr>
              <a:t>high</a:t>
            </a:r>
            <a:r>
              <a:rPr lang="en" sz="1100">
                <a:latin typeface="Montserrat"/>
                <a:ea typeface="Montserrat"/>
                <a:cs typeface="Montserrat"/>
                <a:sym typeface="Montserrat"/>
              </a:rPr>
              <a:t> voltage</a:t>
            </a:r>
            <a:endParaRPr sz="1100">
              <a:latin typeface="Montserrat"/>
              <a:ea typeface="Montserrat"/>
              <a:cs typeface="Montserrat"/>
              <a:sym typeface="Montserrat"/>
            </a:endParaRPr>
          </a:p>
        </p:txBody>
      </p:sp>
      <p:pic>
        <p:nvPicPr>
          <p:cNvPr id="185" name="Google Shape;185;g241a0e26378_0_15"/>
          <p:cNvPicPr preferRelativeResize="0"/>
          <p:nvPr/>
        </p:nvPicPr>
        <p:blipFill>
          <a:blip r:embed="rId3">
            <a:alphaModFix/>
          </a:blip>
          <a:stretch>
            <a:fillRect/>
          </a:stretch>
        </p:blipFill>
        <p:spPr>
          <a:xfrm>
            <a:off x="4076100" y="1307850"/>
            <a:ext cx="4762501" cy="3014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415836cb10_0_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Detailed Design (Software User Login)</a:t>
            </a:r>
            <a:endParaRPr/>
          </a:p>
        </p:txBody>
      </p:sp>
      <p:sp>
        <p:nvSpPr>
          <p:cNvPr id="191" name="Google Shape;191;g2415836cb10_0_13"/>
          <p:cNvSpPr txBox="1"/>
          <p:nvPr>
            <p:ph idx="1" type="body"/>
          </p:nvPr>
        </p:nvSpPr>
        <p:spPr>
          <a:xfrm>
            <a:off x="1052400" y="1073775"/>
            <a:ext cx="3519600" cy="3747900"/>
          </a:xfrm>
          <a:prstGeom prst="rect">
            <a:avLst/>
          </a:prstGeom>
        </p:spPr>
        <p:txBody>
          <a:bodyPr anchorCtr="0" anchor="t" bIns="91425" lIns="91425" spcFirstLastPara="1" rIns="91425" wrap="square" tIns="91425">
            <a:normAutofit fontScale="92500"/>
          </a:bodyPr>
          <a:lstStyle/>
          <a:p>
            <a:pPr indent="-304958" lvl="0" marL="457200" rtl="0" algn="l">
              <a:spcBef>
                <a:spcPts val="0"/>
              </a:spcBef>
              <a:spcAft>
                <a:spcPts val="0"/>
              </a:spcAft>
              <a:buSzPct val="100000"/>
              <a:buFont typeface="Montserrat"/>
              <a:buChar char="●"/>
            </a:pPr>
            <a:r>
              <a:rPr lang="en">
                <a:latin typeface="Montserrat"/>
                <a:ea typeface="Montserrat"/>
                <a:cs typeface="Montserrat"/>
                <a:sym typeface="Montserrat"/>
              </a:rPr>
              <a:t>The first thing the web server does is connect to the database and both the login and logout inherits the file that does so</a:t>
            </a:r>
            <a:endParaRPr>
              <a:latin typeface="Montserrat"/>
              <a:ea typeface="Montserrat"/>
              <a:cs typeface="Montserrat"/>
              <a:sym typeface="Montserrat"/>
            </a:endParaRPr>
          </a:p>
          <a:p>
            <a:pPr indent="-304958" lvl="0" marL="457200" rtl="0" algn="l">
              <a:spcBef>
                <a:spcPts val="0"/>
              </a:spcBef>
              <a:spcAft>
                <a:spcPts val="0"/>
              </a:spcAft>
              <a:buSzPct val="100000"/>
              <a:buFont typeface="Montserrat"/>
              <a:buChar char="●"/>
            </a:pPr>
            <a:r>
              <a:rPr lang="en">
                <a:latin typeface="Montserrat"/>
                <a:ea typeface="Montserrat"/>
                <a:cs typeface="Montserrat"/>
                <a:sym typeface="Montserrat"/>
              </a:rPr>
              <a:t>Site user enters their credentials through the login page, index.php, which has a form that uses login.php </a:t>
            </a:r>
            <a:endParaRPr>
              <a:latin typeface="Montserrat"/>
              <a:ea typeface="Montserrat"/>
              <a:cs typeface="Montserrat"/>
              <a:sym typeface="Montserrat"/>
            </a:endParaRPr>
          </a:p>
          <a:p>
            <a:pPr indent="-304958" lvl="0" marL="457200" rtl="0" algn="l">
              <a:spcBef>
                <a:spcPts val="0"/>
              </a:spcBef>
              <a:spcAft>
                <a:spcPts val="0"/>
              </a:spcAft>
              <a:buSzPct val="100000"/>
              <a:buFont typeface="Montserrat"/>
              <a:buChar char="●"/>
            </a:pPr>
            <a:r>
              <a:rPr lang="en">
                <a:latin typeface="Montserrat"/>
                <a:ea typeface="Montserrat"/>
                <a:cs typeface="Montserrat"/>
                <a:sym typeface="Montserrat"/>
              </a:rPr>
              <a:t>Once user has entered credentials, the Login file will handle parsing the user credentials and runs SQL query to compare the user_name and password stored in the database</a:t>
            </a:r>
            <a:endParaRPr>
              <a:latin typeface="Montserrat"/>
              <a:ea typeface="Montserrat"/>
              <a:cs typeface="Montserrat"/>
              <a:sym typeface="Montserrat"/>
            </a:endParaRPr>
          </a:p>
          <a:p>
            <a:pPr indent="-304958" lvl="0" marL="457200" rtl="0" algn="l">
              <a:spcBef>
                <a:spcPts val="0"/>
              </a:spcBef>
              <a:spcAft>
                <a:spcPts val="0"/>
              </a:spcAft>
              <a:buSzPct val="100000"/>
              <a:buFont typeface="Montserrat"/>
              <a:buChar char="●"/>
            </a:pPr>
            <a:r>
              <a:rPr lang="en">
                <a:latin typeface="Montserrat"/>
                <a:ea typeface="Montserrat"/>
                <a:cs typeface="Montserrat"/>
                <a:sym typeface="Montserrat"/>
              </a:rPr>
              <a:t>Login will then redirect the user to the homepage for the garage door</a:t>
            </a:r>
            <a:endParaRPr>
              <a:latin typeface="Montserrat"/>
              <a:ea typeface="Montserrat"/>
              <a:cs typeface="Montserrat"/>
              <a:sym typeface="Montserrat"/>
            </a:endParaRPr>
          </a:p>
          <a:p>
            <a:pPr indent="-304958" lvl="0" marL="457200" rtl="0" algn="l">
              <a:spcBef>
                <a:spcPts val="0"/>
              </a:spcBef>
              <a:spcAft>
                <a:spcPts val="0"/>
              </a:spcAft>
              <a:buSzPct val="100000"/>
              <a:buFont typeface="Montserrat"/>
              <a:buChar char="●"/>
            </a:pPr>
            <a:r>
              <a:rPr lang="en">
                <a:latin typeface="Montserrat"/>
                <a:ea typeface="Montserrat"/>
                <a:cs typeface="Montserrat"/>
                <a:sym typeface="Montserrat"/>
              </a:rPr>
              <a:t>Logout button on home page will redirect user back to the login page </a:t>
            </a:r>
            <a:endParaRPr>
              <a:latin typeface="Montserrat"/>
              <a:ea typeface="Montserrat"/>
              <a:cs typeface="Montserrat"/>
              <a:sym typeface="Montserrat"/>
            </a:endParaRPr>
          </a:p>
        </p:txBody>
      </p:sp>
      <p:pic>
        <p:nvPicPr>
          <p:cNvPr id="192" name="Google Shape;192;g2415836cb10_0_13"/>
          <p:cNvPicPr preferRelativeResize="0"/>
          <p:nvPr/>
        </p:nvPicPr>
        <p:blipFill>
          <a:blip r:embed="rId3">
            <a:alphaModFix/>
          </a:blip>
          <a:stretch>
            <a:fillRect/>
          </a:stretch>
        </p:blipFill>
        <p:spPr>
          <a:xfrm>
            <a:off x="4766650" y="957000"/>
            <a:ext cx="3981450" cy="3981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